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1"/>
  </p:notesMasterIdLst>
  <p:sldIdLst>
    <p:sldId id="458" r:id="rId2"/>
    <p:sldId id="454" r:id="rId3"/>
    <p:sldId id="367" r:id="rId4"/>
    <p:sldId id="358" r:id="rId5"/>
    <p:sldId id="359" r:id="rId6"/>
    <p:sldId id="365" r:id="rId7"/>
    <p:sldId id="366" r:id="rId8"/>
    <p:sldId id="424" r:id="rId9"/>
    <p:sldId id="425" r:id="rId10"/>
    <p:sldId id="426" r:id="rId11"/>
    <p:sldId id="427" r:id="rId12"/>
    <p:sldId id="368" r:id="rId13"/>
    <p:sldId id="370" r:id="rId14"/>
    <p:sldId id="371" r:id="rId15"/>
    <p:sldId id="372" r:id="rId16"/>
    <p:sldId id="374" r:id="rId17"/>
    <p:sldId id="428" r:id="rId18"/>
    <p:sldId id="376" r:id="rId19"/>
    <p:sldId id="378" r:id="rId20"/>
    <p:sldId id="377" r:id="rId21"/>
    <p:sldId id="379" r:id="rId22"/>
    <p:sldId id="380" r:id="rId23"/>
    <p:sldId id="381" r:id="rId24"/>
    <p:sldId id="382" r:id="rId25"/>
    <p:sldId id="383" r:id="rId26"/>
    <p:sldId id="384" r:id="rId27"/>
    <p:sldId id="385" r:id="rId28"/>
    <p:sldId id="387" r:id="rId29"/>
    <p:sldId id="388" r:id="rId30"/>
    <p:sldId id="389" r:id="rId31"/>
    <p:sldId id="390" r:id="rId32"/>
    <p:sldId id="391" r:id="rId33"/>
    <p:sldId id="392" r:id="rId34"/>
    <p:sldId id="393" r:id="rId35"/>
    <p:sldId id="396" r:id="rId36"/>
    <p:sldId id="398" r:id="rId37"/>
    <p:sldId id="400" r:id="rId38"/>
    <p:sldId id="401" r:id="rId39"/>
    <p:sldId id="402" r:id="rId40"/>
    <p:sldId id="403" r:id="rId41"/>
    <p:sldId id="404" r:id="rId42"/>
    <p:sldId id="407" r:id="rId43"/>
    <p:sldId id="405" r:id="rId44"/>
    <p:sldId id="406" r:id="rId45"/>
    <p:sldId id="408" r:id="rId46"/>
    <p:sldId id="409" r:id="rId47"/>
    <p:sldId id="410" r:id="rId48"/>
    <p:sldId id="411" r:id="rId49"/>
    <p:sldId id="417" r:id="rId50"/>
    <p:sldId id="419" r:id="rId51"/>
    <p:sldId id="412" r:id="rId52"/>
    <p:sldId id="415" r:id="rId53"/>
    <p:sldId id="416" r:id="rId54"/>
    <p:sldId id="418" r:id="rId55"/>
    <p:sldId id="420" r:id="rId56"/>
    <p:sldId id="421" r:id="rId57"/>
    <p:sldId id="422" r:id="rId58"/>
    <p:sldId id="423" r:id="rId59"/>
    <p:sldId id="460"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B Zar" panose="00000400000000000000" pitchFamily="2" charset="-78"/>
      <p:regular r:id="rId66"/>
      <p:bold r:id="rId67"/>
    </p:embeddedFont>
    <p:embeddedFont>
      <p:font typeface="B Titr" panose="00000700000000000000" pitchFamily="2" charset="-78"/>
      <p:bold r:id="rId68"/>
    </p:embeddedFont>
    <p:embeddedFont>
      <p:font typeface="Arial Rounded MT Bold" panose="020F0704030504030204" pitchFamily="34" charset="0"/>
      <p:regular r:id="rId69"/>
    </p:embeddedFont>
    <p:embeddedFont>
      <p:font typeface="IranNastaliq" panose="02020505000000020003" pitchFamily="18" charset="0"/>
      <p:regular r:id="rId70"/>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33CC"/>
    <a:srgbClr val="33CC33"/>
    <a:srgbClr val="CC00FF"/>
    <a:srgbClr val="D9EC20"/>
    <a:srgbClr val="D75035"/>
    <a:srgbClr val="339966"/>
    <a:srgbClr val="336600"/>
    <a:srgbClr val="99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2" autoAdjust="0"/>
    <p:restoredTop sz="89373" autoAdjust="0"/>
  </p:normalViewPr>
  <p:slideViewPr>
    <p:cSldViewPr snapToGrid="0" showGuides="1">
      <p:cViewPr varScale="1">
        <p:scale>
          <a:sx n="62" d="100"/>
          <a:sy n="62" d="100"/>
        </p:scale>
        <p:origin x="84" y="300"/>
      </p:cViewPr>
      <p:guideLst>
        <p:guide orient="horz" pos="2160"/>
        <p:guide pos="3840"/>
      </p:guideLst>
    </p:cSldViewPr>
  </p:slideViewPr>
  <p:outlineViewPr>
    <p:cViewPr>
      <p:scale>
        <a:sx n="33" d="100"/>
        <a:sy n="33" d="100"/>
      </p:scale>
      <p:origin x="0" y="1067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62EC564-57FB-41AD-8564-473238A8C4A4}" type="datetimeFigureOut">
              <a:rPr lang="en-US"/>
              <a:pPr>
                <a:defRPr/>
              </a:pPr>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1DE4D54-6E58-4D90-81C4-2926CBA37EDA}" type="slidenum">
              <a:rPr lang="en-US" altLang="en-US"/>
              <a:pPr/>
              <a:t>‹#›</a:t>
            </a:fld>
            <a:endParaRPr lang="en-US" altLang="en-US"/>
          </a:p>
        </p:txBody>
      </p:sp>
    </p:spTree>
    <p:extLst>
      <p:ext uri="{BB962C8B-B14F-4D97-AF65-F5344CB8AC3E}">
        <p14:creationId xmlns:p14="http://schemas.microsoft.com/office/powerpoint/2010/main" val="25024054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DE4D54-6E58-4D90-81C4-2926CBA37EDA}" type="slidenum">
              <a:rPr lang="en-US" altLang="en-US" smtClean="0"/>
              <a:pPr/>
              <a:t>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DE4D54-6E58-4D90-81C4-2926CBA37EDA}" type="slidenum">
              <a:rPr lang="en-US" altLang="en-US" smtClean="0"/>
              <a:pPr/>
              <a:t>45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D32FD90-909D-4D72-9CC9-DBE92B921834}" type="slidenum">
              <a:rPr lang="ar-SA" smtClean="0"/>
              <a:pPr/>
              <a:t>59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A983A7BB-8B20-47B9-9CAA-1940EFEF3025}" type="datetimeFigureOut">
              <a:rPr lang="en-US" smtClean="0"/>
              <a:pPr>
                <a:defRPr/>
              </a:pPr>
              <a:t>9/24/2024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32DE63-9004-45A0-B1F5-1EB41F0F8434}"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AD67848-EA40-48A5-A1D4-75B8DF489F5E}" type="datetimeFigureOut">
              <a:rPr lang="en-US" smtClean="0"/>
              <a:pPr>
                <a:defRPr/>
              </a:pPr>
              <a:t>9/24/2024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CE6F249-BFF1-4601-B7C4-2B0FE748C47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490A90E-D96F-4F75-BAC6-A5B5189C58F2}" type="datetimeFigureOut">
              <a:rPr lang="en-US" smtClean="0"/>
              <a:pPr>
                <a:defRPr/>
              </a:pPr>
              <a:t>9/24/2024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35644B2-E245-4418-AAB4-945A6CABF7F0}"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0436B9-E25E-4FC3-911C-63C8C010C17F}" type="datetimeFigureOut">
              <a:rPr lang="en-US" smtClean="0"/>
              <a:pPr>
                <a:defRPr/>
              </a:pPr>
              <a:t>9/24/2024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722F1E-ED72-463A-ADC0-71C2C0AF5540}"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0E9955E-6D0C-4F87-9DF9-0EC3F7622BE5}" type="datetimeFigureOut">
              <a:rPr lang="en-US" smtClean="0"/>
              <a:pPr>
                <a:defRPr/>
              </a:pPr>
              <a:t>9/24/2024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3E44EB-B4D2-4506-8653-007F30856334}" type="slidenum">
              <a:rPr lang="en-US" altLang="en-US" smtClean="0"/>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0DB1E84-0A38-4D71-A879-FB04968603FC}" type="datetimeFigureOut">
              <a:rPr lang="en-US" smtClean="0"/>
              <a:pPr>
                <a:defRPr/>
              </a:pPr>
              <a:t>9/24/2024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E54DA1-8709-483C-B78C-055EA3A0210F}"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BAAABF2-0B72-4688-B7DC-70AF8D124F5F}" type="datetimeFigureOut">
              <a:rPr lang="en-US" smtClean="0"/>
              <a:pPr>
                <a:defRPr/>
              </a:pPr>
              <a:t>9/24/2024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7DC6582-DEBE-47F8-99A8-38CAAD4A0231}"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1ED23E3-5CA4-4F89-BC92-0BE9089AF909}" type="datetimeFigureOut">
              <a:rPr lang="en-US" smtClean="0"/>
              <a:pPr>
                <a:defRPr/>
              </a:pPr>
              <a:t>9/24/2024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F4076DF-FDA7-40B5-8013-BDCE65ECE0D2}"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B6AD01-8F65-4EEB-90B5-4433B5337795}" type="datetimeFigureOut">
              <a:rPr lang="en-US" smtClean="0"/>
              <a:pPr>
                <a:defRPr/>
              </a:pPr>
              <a:t>9/24/2024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1BDAD46-09A5-4AE8-9206-31E00B7EFFD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1B07058-AB12-41A6-B47E-11070A9DA49A}" type="datetimeFigureOut">
              <a:rPr lang="en-US" smtClean="0"/>
              <a:pPr>
                <a:defRPr/>
              </a:pPr>
              <a:t>9/24/2024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95E4627-BB19-4847-8996-785245145959}"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D9752A9-FBC4-406E-A990-BF39E30A1ADE}" type="datetimeFigureOut">
              <a:rPr lang="en-US" smtClean="0"/>
              <a:pPr>
                <a:defRPr/>
              </a:pPr>
              <a:t>9/24/2024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EDA7D18-523F-46C6-86BD-3F7A7E67DA0B}"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2CDBAE-5BCC-4186-9478-9FD852429913}" type="datetimeFigureOut">
              <a:rPr lang="en-US" smtClean="0"/>
              <a:pPr>
                <a:defRPr/>
              </a:pPr>
              <a:t>9/24/2024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8DCA7-61D8-475B-91E7-0992D1AFE9B2}" type="slidenum">
              <a:rPr lang="en-US" altLang="en-US" smtClean="0"/>
              <a:pPr/>
              <a:t>‹#›</a:t>
            </a:fld>
            <a:endParaRPr lang="en-US" altLang="en-US"/>
          </a:p>
        </p:txBody>
      </p:sp>
      <p:pic>
        <p:nvPicPr>
          <p:cNvPr id="7" name="Picture 6" descr="C:\Users\f.bahadorkhan\Desktop\images.jpg"/>
          <p:cNvPicPr/>
          <p:nvPr userDrawn="1"/>
        </p:nvPicPr>
        <p:blipFill>
          <a:blip r:embed="rId13" cstate="print">
            <a:lum bright="87000" contrast="-72000"/>
          </a:blip>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amil\Pictures\goran.png"/>
          <p:cNvPicPr>
            <a:picLocks noGrp="1" noChangeAspect="1" noChangeArrowheads="1"/>
          </p:cNvPicPr>
          <p:nvPr>
            <p:ph idx="1"/>
          </p:nvPr>
        </p:nvPicPr>
        <p:blipFill>
          <a:blip r:embed="rId2" cstate="print"/>
          <a:srcRect/>
          <a:stretch>
            <a:fillRect/>
          </a:stretch>
        </p:blipFill>
        <p:spPr>
          <a:xfrm rot="361436">
            <a:off x="3111760" y="229325"/>
            <a:ext cx="6028559" cy="286948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55" name="Text Box 40"/>
          <p:cNvSpPr txBox="1">
            <a:spLocks noChangeArrowheads="1"/>
          </p:cNvSpPr>
          <p:nvPr/>
        </p:nvSpPr>
        <p:spPr bwMode="auto">
          <a:xfrm>
            <a:off x="9211162" y="1818526"/>
            <a:ext cx="2787651" cy="215757"/>
          </a:xfrm>
          <a:prstGeom prst="rect">
            <a:avLst/>
          </a:prstGeom>
          <a:noFill/>
          <a:ln w="9525">
            <a:noFill/>
            <a:miter lim="800000"/>
            <a:headEnd/>
            <a:tailEnd/>
          </a:ln>
        </p:spPr>
        <p:txBody>
          <a:bodyPr lIns="0" tIns="0" rIns="0" bIns="0"/>
          <a:lstStyle/>
          <a:p>
            <a:pPr algn="ctr"/>
            <a:r>
              <a:rPr lang="fa-IR" altLang="en-US" sz="1100" dirty="0" smtClean="0">
                <a:solidFill>
                  <a:srgbClr val="000000"/>
                </a:solidFill>
                <a:latin typeface="Calibri" pitchFamily="34" charset="0"/>
                <a:ea typeface="Arial" pitchFamily="34" charset="0"/>
                <a:cs typeface="B Titr" pitchFamily="2" charset="-78"/>
              </a:rPr>
              <a:t>معاونت </a:t>
            </a:r>
            <a:r>
              <a:rPr lang="fa-IR" altLang="en-US" sz="1100" dirty="0">
                <a:solidFill>
                  <a:srgbClr val="000000"/>
                </a:solidFill>
                <a:latin typeface="Calibri" pitchFamily="34" charset="0"/>
                <a:ea typeface="Arial" pitchFamily="34" charset="0"/>
                <a:cs typeface="B Titr" pitchFamily="2" charset="-78"/>
              </a:rPr>
              <a:t>درمان</a:t>
            </a:r>
            <a:endParaRPr lang="en-US" altLang="en-US" sz="1100" dirty="0">
              <a:solidFill>
                <a:srgbClr val="000000"/>
              </a:solidFill>
              <a:latin typeface="Calibri" pitchFamily="34" charset="0"/>
              <a:ea typeface="Arial" pitchFamily="34" charset="0"/>
              <a:cs typeface="B Titr" pitchFamily="2" charset="-78"/>
            </a:endParaRPr>
          </a:p>
          <a:p>
            <a:endParaRPr lang="en-US" altLang="en-US" sz="3600" b="0" dirty="0"/>
          </a:p>
        </p:txBody>
      </p:sp>
      <p:sp>
        <p:nvSpPr>
          <p:cNvPr id="8" name="Rectangle 1"/>
          <p:cNvSpPr>
            <a:spLocks noChangeArrowheads="1"/>
          </p:cNvSpPr>
          <p:nvPr/>
        </p:nvSpPr>
        <p:spPr bwMode="auto">
          <a:xfrm>
            <a:off x="1895952" y="3586728"/>
            <a:ext cx="8784139" cy="1432756"/>
          </a:xfrm>
          <a:prstGeom prst="rect">
            <a:avLst/>
          </a:prstGeom>
          <a:ln>
            <a:solidFill>
              <a:srgbClr val="FF6433"/>
            </a:solidFill>
            <a:headEnd/>
            <a:tailEnd/>
          </a:ln>
        </p:spPr>
        <p:style>
          <a:lnRef idx="0">
            <a:schemeClr val="accent3"/>
          </a:lnRef>
          <a:fillRef idx="3">
            <a:schemeClr val="accent3"/>
          </a:fillRef>
          <a:effectRef idx="3">
            <a:schemeClr val="accent3"/>
          </a:effectRef>
          <a:fontRef idx="minor">
            <a:schemeClr val="lt1"/>
          </a:fontRef>
        </p:style>
        <p:txBody>
          <a:bodyPr lIns="182880" rIns="182880" anchor="ctr"/>
          <a:lstStyle/>
          <a:p>
            <a:pPr algn="ctr">
              <a:defRPr/>
            </a:pPr>
            <a:r>
              <a:rPr lang="fa-IR" sz="3200" dirty="0" smtClean="0">
                <a:cs typeface="B Zar" pitchFamily="2" charset="-78"/>
              </a:rPr>
              <a:t>مراقبت عمومی </a:t>
            </a:r>
            <a:r>
              <a:rPr lang="fa-IR" sz="3200" dirty="0" smtClean="0">
                <a:cs typeface="B Zar" pitchFamily="2" charset="-78"/>
              </a:rPr>
              <a:t>بالینی</a:t>
            </a:r>
            <a:endParaRPr lang="en-US" dirty="0">
              <a:solidFill>
                <a:schemeClr val="tx1"/>
              </a:solidFill>
            </a:endParaRPr>
          </a:p>
          <a:p>
            <a:pPr algn="ctr">
              <a:defRPr/>
            </a:pPr>
            <a:r>
              <a:rPr lang="fa-IR" sz="3200" dirty="0" smtClean="0">
                <a:solidFill>
                  <a:schemeClr val="tx1"/>
                </a:solidFill>
                <a:cs typeface="B Zar" pitchFamily="2" charset="-78"/>
              </a:rPr>
              <a:t>فاطمه پیر محمدی</a:t>
            </a:r>
            <a:endParaRPr lang="en-US" sz="3200" dirty="0" smtClean="0">
              <a:cs typeface="B Zar" pitchFamily="2" charset="-78"/>
            </a:endParaRPr>
          </a:p>
        </p:txBody>
      </p:sp>
      <p:sp>
        <p:nvSpPr>
          <p:cNvPr id="2053" name="TextBox 1"/>
          <p:cNvSpPr txBox="1">
            <a:spLocks noChangeArrowheads="1"/>
          </p:cNvSpPr>
          <p:nvPr/>
        </p:nvSpPr>
        <p:spPr bwMode="auto">
          <a:xfrm>
            <a:off x="3600451" y="5661025"/>
            <a:ext cx="3427073" cy="400050"/>
          </a:xfrm>
          <a:prstGeom prst="rect">
            <a:avLst/>
          </a:prstGeom>
          <a:noFill/>
          <a:ln w="9525">
            <a:noFill/>
            <a:miter lim="800000"/>
            <a:headEnd/>
            <a:tailEnd/>
          </a:ln>
        </p:spPr>
        <p:txBody>
          <a:bodyPr wrap="square">
            <a:spAutoFit/>
          </a:bodyPr>
          <a:lstStyle/>
          <a:p>
            <a:pPr algn="ctr" rtl="0"/>
            <a:r>
              <a:rPr lang="fa-IR" sz="2000" dirty="0" smtClean="0">
                <a:cs typeface="B Zar" pitchFamily="2" charset="-78"/>
              </a:rPr>
              <a:t>اداره اعتباربخشی</a:t>
            </a:r>
            <a:endParaRPr lang="en-US" sz="2000" dirty="0">
              <a:cs typeface="B Zar" pitchFamily="2" charset="-78"/>
            </a:endParaRPr>
          </a:p>
        </p:txBody>
      </p:sp>
      <p:pic>
        <p:nvPicPr>
          <p:cNvPr id="1026" name="Picture 2" descr="C:\Users\f.pirmohamadi\Desktop\r_59_190603124022.jpg"/>
          <p:cNvPicPr>
            <a:picLocks noChangeAspect="1" noChangeArrowheads="1"/>
          </p:cNvPicPr>
          <p:nvPr/>
        </p:nvPicPr>
        <p:blipFill>
          <a:blip r:embed="rId3" cstate="print"/>
          <a:srcRect/>
          <a:stretch>
            <a:fillRect/>
          </a:stretch>
        </p:blipFill>
        <p:spPr bwMode="auto">
          <a:xfrm>
            <a:off x="9811821" y="267128"/>
            <a:ext cx="2013734" cy="155139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23925" y="290513"/>
            <a:ext cx="10344150" cy="627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5352"/>
            <a:ext cx="10972800" cy="842285"/>
          </a:xfrm>
        </p:spPr>
        <p:txBody>
          <a:bodyPr>
            <a:noAutofit/>
          </a:bodyPr>
          <a:lstStyle/>
          <a:p>
            <a:pPr rtl="1">
              <a:buClr>
                <a:srgbClr val="FF3300"/>
              </a:buClr>
              <a:buFont typeface="Wingdings" pitchFamily="2" charset="2"/>
              <a:buChar char="v"/>
            </a:pPr>
            <a:r>
              <a:rPr lang="en-US" sz="2000" dirty="0" smtClean="0">
                <a:cs typeface="B Zar" pitchFamily="2" charset="-78"/>
              </a:rPr>
              <a:t> </a:t>
            </a:r>
            <a:r>
              <a:rPr lang="fa-IR" sz="2000" dirty="0" smtClean="0">
                <a:cs typeface="B Zar" pitchFamily="2" charset="-78"/>
              </a:rPr>
              <a:t>مبتنی بر برقراری چرخه مطمئن </a:t>
            </a:r>
            <a:r>
              <a:rPr lang="fa-IR" sz="2000" b="1" dirty="0" smtClean="0">
                <a:cs typeface="B Zar" pitchFamily="2" charset="-78"/>
              </a:rPr>
              <a:t>انتقال کامل و صحیح اطلاعات </a:t>
            </a:r>
            <a:r>
              <a:rPr lang="fa-IR" sz="2000" dirty="0" smtClean="0">
                <a:cs typeface="B Zar" pitchFamily="2" charset="-78"/>
              </a:rPr>
              <a:t>با روش های ساختارمند مانند </a:t>
            </a:r>
            <a:r>
              <a:rPr lang="en-US" sz="2000" dirty="0" smtClean="0">
                <a:cs typeface="B Zar" pitchFamily="2" charset="-78"/>
              </a:rPr>
              <a:t>SBAR </a:t>
            </a:r>
            <a:r>
              <a:rPr lang="fa-IR" sz="2000" dirty="0" smtClean="0">
                <a:cs typeface="B Zar" pitchFamily="2" charset="-78"/>
              </a:rPr>
              <a:t/>
            </a:r>
            <a:br>
              <a:rPr lang="fa-IR" sz="2000" dirty="0" smtClean="0">
                <a:cs typeface="B Zar" pitchFamily="2" charset="-78"/>
              </a:rPr>
            </a:br>
            <a:endParaRPr lang="en-US" sz="2000" dirty="0">
              <a:cs typeface="B Zar" pitchFamily="2" charset="-78"/>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2210638" y="2029768"/>
            <a:ext cx="8279841" cy="3557116"/>
          </a:xfrm>
          <a:prstGeom prst="rect">
            <a:avLst/>
          </a:prstGeom>
          <a:solidFill>
            <a:srgbClr val="FF0000"/>
          </a:solidFill>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Clr>
                <a:srgbClr val="FF3300"/>
              </a:buClr>
              <a:buFont typeface="Wingdings" pitchFamily="2" charset="2"/>
              <a:buChar char="v"/>
            </a:pPr>
            <a:r>
              <a:rPr lang="fa-IR" sz="2000" b="1" dirty="0" smtClean="0">
                <a:cs typeface="B Zar" pitchFamily="2" charset="-78"/>
              </a:rPr>
              <a:t>ب-1-3- 3   برنامه ریزی آمادگیهای های قبل وپایش مستمر حین و پس از مداخلات تهاجمی</a:t>
            </a:r>
            <a:endParaRPr lang="en-US" sz="2000" b="1" dirty="0">
              <a:cs typeface="B Zar" pitchFamily="2" charset="-78"/>
            </a:endParaRP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609600" y="2174875"/>
            <a:ext cx="5386917" cy="4818778"/>
          </a:xfrm>
        </p:spPr>
        <p:txBody>
          <a:bodyPr>
            <a:normAutofit fontScale="85000" lnSpcReduction="20000"/>
          </a:bodyPr>
          <a:lstStyle/>
          <a:p>
            <a:pPr algn="r" rtl="1">
              <a:buClr>
                <a:srgbClr val="FF3300"/>
              </a:buClr>
              <a:buFont typeface="Wingdings" pitchFamily="2" charset="2"/>
              <a:buChar char="v"/>
            </a:pPr>
            <a:r>
              <a:rPr lang="fa-IR" dirty="0" smtClean="0">
                <a:cs typeface="B Zar" pitchFamily="2" charset="-78"/>
              </a:rPr>
              <a:t>-شناسایی و تدوین لیست خدمات/دستورالعملهای آماده سازی ومراقبت و پایش قبل و بعد</a:t>
            </a:r>
          </a:p>
          <a:p>
            <a:pPr algn="r" rtl="1">
              <a:buClr>
                <a:srgbClr val="FF3300"/>
              </a:buClr>
              <a:buFont typeface="Wingdings" pitchFamily="2" charset="2"/>
              <a:buChar char="v"/>
            </a:pPr>
            <a:r>
              <a:rPr lang="fa-IR" dirty="0" smtClean="0">
                <a:cs typeface="B Zar" pitchFamily="2" charset="-78"/>
              </a:rPr>
              <a:t>آموزش کارکنان</a:t>
            </a:r>
          </a:p>
          <a:p>
            <a:pPr algn="r" rtl="1">
              <a:buClr>
                <a:srgbClr val="FF3300"/>
              </a:buClr>
              <a:buFont typeface="Wingdings" pitchFamily="2" charset="2"/>
              <a:buChar char="v"/>
            </a:pPr>
            <a:r>
              <a:rPr lang="fa-IR" dirty="0" smtClean="0">
                <a:cs typeface="B Zar" pitchFamily="2" charset="-78"/>
              </a:rPr>
              <a:t>برنامه ریزی آموزش آمادگی های اولیه به  مددجو و خانواده در مرحله نوبت گیری  و  ویزیت سرپایی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بکارگیری فرد</a:t>
            </a:r>
            <a:r>
              <a:rPr lang="en-US" dirty="0" smtClean="0">
                <a:cs typeface="B Zar" pitchFamily="2" charset="-78"/>
              </a:rPr>
              <a:t>practitioner</a:t>
            </a:r>
            <a:r>
              <a:rPr lang="fa-IR" dirty="0" smtClean="0">
                <a:cs typeface="B Zar" pitchFamily="2" charset="-78"/>
              </a:rPr>
              <a:t> واجد صلاحیت در رگ گیری  و تزریق دارو</a:t>
            </a:r>
            <a:r>
              <a:rPr lang="en-US" dirty="0" smtClean="0">
                <a:cs typeface="B Zar" pitchFamily="2" charset="-78"/>
              </a:rPr>
              <a:t> </a:t>
            </a:r>
            <a:r>
              <a:rPr lang="fa-IR" dirty="0" smtClean="0">
                <a:cs typeface="B Zar" pitchFamily="2" charset="-78"/>
              </a:rPr>
              <a:t>وانجام پروسیجر(اصلی،</a:t>
            </a:r>
            <a:r>
              <a:rPr lang="en-US" dirty="0" smtClean="0">
                <a:cs typeface="B Zar" pitchFamily="2" charset="-78"/>
              </a:rPr>
              <a:t>sedation</a:t>
            </a:r>
            <a:r>
              <a:rPr lang="fa-IR" dirty="0" smtClean="0">
                <a:cs typeface="B Zar" pitchFamily="2" charset="-78"/>
              </a:rPr>
              <a:t>وبیهوشی)</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انتظاربیمار  درفضاوشرایط  ایمن با رعایت حریم بیمار </a:t>
            </a:r>
          </a:p>
          <a:p>
            <a:pPr algn="r" rtl="1">
              <a:buClr>
                <a:srgbClr val="FF3300"/>
              </a:buClr>
              <a:buFont typeface="Wingdings" pitchFamily="2" charset="2"/>
              <a:buChar char="v"/>
            </a:pPr>
            <a:r>
              <a:rPr lang="fa-IR" dirty="0" smtClean="0">
                <a:cs typeface="B Zar" pitchFamily="2" charset="-78"/>
              </a:rPr>
              <a:t> پیشگیری از انتظار طولانی بیماران بویژه بیماران پرخطر ،و آسیب پذیر </a:t>
            </a:r>
          </a:p>
          <a:p>
            <a:pPr algn="r" rtl="1">
              <a:buClr>
                <a:srgbClr val="FF3300"/>
              </a:buClr>
              <a:buFont typeface="Wingdings" pitchFamily="2" charset="2"/>
              <a:buChar char="v"/>
            </a:pPr>
            <a:r>
              <a:rPr lang="fa-IR" dirty="0" smtClean="0">
                <a:cs typeface="B Zar" pitchFamily="2" charset="-78"/>
              </a:rPr>
              <a:t>استفاده ابزار مناسب پایش و مانیتورینگ حین و پس از پروسیجر(ریکاوری) وپایدارسازی وضعیت بیمار </a:t>
            </a:r>
          </a:p>
          <a:p>
            <a:pPr algn="r" rtl="1">
              <a:buClr>
                <a:srgbClr val="FF3300"/>
              </a:buClr>
              <a:buFont typeface="Wingdings" pitchFamily="2" charset="2"/>
              <a:buChar char="v"/>
            </a:pPr>
            <a:r>
              <a:rPr lang="fa-IR" dirty="0" smtClean="0">
                <a:cs typeface="B Zar" pitchFamily="2" charset="-78"/>
              </a:rPr>
              <a:t>مستندسازی صحیح خدمات در هر سه مرحله آماده سازی ،انجام وپایش مستمر  حین/پس از اقدامات تهاجمی</a:t>
            </a:r>
          </a:p>
          <a:p>
            <a:pPr algn="r" rtl="1">
              <a:buClr>
                <a:srgbClr val="FF3300"/>
              </a:buClr>
              <a:buFont typeface="Wingdings" pitchFamily="2" charset="2"/>
              <a:buChar char="v"/>
            </a:pPr>
            <a:endParaRPr lang="en-US" dirty="0">
              <a:solidFill>
                <a:schemeClr val="tx2">
                  <a:lumMod val="75000"/>
                </a:schemeClr>
              </a:solidFill>
              <a:cs typeface="B Zar" pitchFamily="2" charset="-78"/>
            </a:endParaRPr>
          </a:p>
        </p:txBody>
      </p:sp>
      <p:sp>
        <p:nvSpPr>
          <p:cNvPr id="5" name="Text Placeholder 4"/>
          <p:cNvSpPr>
            <a:spLocks noGrp="1"/>
          </p:cNvSpPr>
          <p:nvPr>
            <p:ph type="body" sz="quarter" idx="3"/>
          </p:nvPr>
        </p:nvSpPr>
        <p:spPr>
          <a:xfrm>
            <a:off x="622999" y="1535113"/>
            <a:ext cx="10959404" cy="639762"/>
          </a:xfrm>
        </p:spPr>
        <p:txBody>
          <a:bodyPr>
            <a:normAutofit/>
          </a:bodyPr>
          <a:lstStyle/>
          <a:p>
            <a:pPr algn="r" rtl="1">
              <a:buClr>
                <a:srgbClr val="FF3300"/>
              </a:buClr>
              <a:buFont typeface="Wingdings" pitchFamily="2" charset="2"/>
              <a:buChar char="v"/>
            </a:pPr>
            <a:r>
              <a:rPr lang="fa-IR" sz="1700" dirty="0" smtClean="0">
                <a:solidFill>
                  <a:srgbClr val="00B050"/>
                </a:solidFill>
                <a:cs typeface="B Zar" pitchFamily="2" charset="-78"/>
              </a:rPr>
              <a:t>مداخلات تهاجمی  اعمال جراحی،آنژیوگرافی ،آنژیوپلاستی،دیالیز،شیمی درمانی،پرتودرمانی،انواع اسکوپی وسایر مواردبا تشخیص بیمارستان</a:t>
            </a:r>
          </a:p>
          <a:p>
            <a:pPr algn="r" rtl="1">
              <a:buClr>
                <a:srgbClr val="FF3300"/>
              </a:buClr>
              <a:buFont typeface="Wingdings" pitchFamily="2" charset="2"/>
              <a:buChar char="v"/>
            </a:pPr>
            <a:endParaRPr lang="fa-IR" dirty="0" smtClean="0">
              <a:solidFill>
                <a:srgbClr val="00B050"/>
              </a:solidFill>
              <a:cs typeface="B Zar" pitchFamily="2" charset="-78"/>
            </a:endParaRPr>
          </a:p>
        </p:txBody>
      </p:sp>
      <p:sp>
        <p:nvSpPr>
          <p:cNvPr id="6" name="Content Placeholder 5"/>
          <p:cNvSpPr>
            <a:spLocks noGrp="1"/>
          </p:cNvSpPr>
          <p:nvPr>
            <p:ph sz="quarter" idx="4"/>
          </p:nvPr>
        </p:nvSpPr>
        <p:spPr/>
        <p:txBody>
          <a:bodyPr>
            <a:normAutofit/>
          </a:bodyPr>
          <a:lstStyle/>
          <a:p>
            <a:pPr algn="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r>
              <a:rPr lang="fa-IR" dirty="0" smtClean="0">
                <a:solidFill>
                  <a:srgbClr val="FF0000"/>
                </a:solidFill>
                <a:cs typeface="B Zar" pitchFamily="2" charset="-78"/>
              </a:rPr>
              <a:t>آماده سازی ،انجام وپایش مستمر  حین/پس از اقدامات تهاجمی</a:t>
            </a:r>
          </a:p>
          <a:p>
            <a:pPr algn="ctr" rtl="1">
              <a:buClr>
                <a:srgbClr val="FF3300"/>
              </a:buClr>
              <a:buFont typeface="Wingdings" pitchFamily="2" charset="2"/>
              <a:buChar char="v"/>
            </a:pPr>
            <a:r>
              <a:rPr lang="fa-IR" dirty="0" smtClean="0">
                <a:cs typeface="B Zar" pitchFamily="2" charset="-78"/>
              </a:rPr>
              <a:t>با تاکید بر</a:t>
            </a:r>
          </a:p>
          <a:p>
            <a:pPr algn="ctr" rtl="1">
              <a:buClr>
                <a:srgbClr val="FF3300"/>
              </a:buClr>
              <a:buFont typeface="Wingdings" pitchFamily="2" charset="2"/>
              <a:buChar char="v"/>
            </a:pPr>
            <a:r>
              <a:rPr lang="fa-IR" dirty="0" smtClean="0">
                <a:solidFill>
                  <a:schemeClr val="tx2">
                    <a:lumMod val="75000"/>
                  </a:schemeClr>
                </a:solidFill>
                <a:cs typeface="B Zar" pitchFamily="2" charset="-78"/>
              </a:rPr>
              <a:t> برنامه ریزی آمادگیها بصورت سرپایی</a:t>
            </a:r>
          </a:p>
          <a:p>
            <a:pPr algn="ctr" rtl="1">
              <a:buClr>
                <a:srgbClr val="FF3300"/>
              </a:buClr>
              <a:buFont typeface="Wingdings" pitchFamily="2" charset="2"/>
              <a:buChar char="v"/>
            </a:pPr>
            <a:r>
              <a:rPr lang="fa-IR" dirty="0" smtClean="0">
                <a:solidFill>
                  <a:schemeClr val="tx2">
                    <a:lumMod val="75000"/>
                  </a:schemeClr>
                </a:solidFill>
                <a:cs typeface="B Zar" pitchFamily="2" charset="-78"/>
              </a:rPr>
              <a:t>تضمین ایمنی خدمات با دستورالعمل جراحی ایمن  وفرآیندهای کنترل کننده و کاهنده خطا/مستندسازی اقدامات</a:t>
            </a:r>
            <a:endParaRPr lang="en-US" dirty="0" smtClean="0">
              <a:solidFill>
                <a:schemeClr val="tx2">
                  <a:lumMod val="75000"/>
                </a:schemeClr>
              </a:solidFill>
              <a:cs typeface="B Zar" pitchFamily="2" charset="-78"/>
            </a:endParaRPr>
          </a:p>
          <a:p>
            <a:pPr>
              <a:buClr>
                <a:srgbClr val="FF3300"/>
              </a:buClr>
              <a:buFont typeface="Wingdings" pitchFamily="2" charset="2"/>
              <a:buChar char="v"/>
            </a:pPr>
            <a:endParaRPr lang="en-US" dirty="0">
              <a:cs typeface="B Za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Clr>
                <a:srgbClr val="FF3300"/>
              </a:buClr>
              <a:buFont typeface="Wingdings" pitchFamily="2" charset="2"/>
              <a:buChar char="v"/>
            </a:pPr>
            <a:r>
              <a:rPr lang="fa-IR" sz="2000" b="1" dirty="0" smtClean="0">
                <a:cs typeface="B Zar" pitchFamily="2" charset="-78"/>
              </a:rPr>
              <a:t>ب-1-3-4  انجام تزریق خون و فرآورده های خونی با شیوه ایمن با رعایت ضوابط شناسایی صحیح تحت مراقبت مستمر</a:t>
            </a:r>
            <a:endParaRPr lang="en-US" sz="2000" b="1" dirty="0">
              <a:cs typeface="B Zar" pitchFamily="2" charset="-78"/>
            </a:endParaRPr>
          </a:p>
        </p:txBody>
      </p:sp>
      <p:sp>
        <p:nvSpPr>
          <p:cNvPr id="3" name="Content Placeholder 2"/>
          <p:cNvSpPr>
            <a:spLocks noGrp="1"/>
          </p:cNvSpPr>
          <p:nvPr>
            <p:ph idx="1"/>
          </p:nvPr>
        </p:nvSpPr>
        <p:spPr/>
        <p:txBody>
          <a:bodyPr/>
          <a:lstStyle/>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پیروی ازراهنمای ابلاغی هموویژولانس  و آموزش کارکنان در  مدیریت بکارگیری خون و فراورده های خونی </a:t>
            </a:r>
          </a:p>
          <a:p>
            <a:pPr algn="r" rtl="1">
              <a:buClr>
                <a:srgbClr val="FF3300"/>
              </a:buClr>
              <a:buFont typeface="Wingdings" pitchFamily="2" charset="2"/>
              <a:buChar char="v"/>
            </a:pPr>
            <a:endParaRPr lang="en-US"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 شناسایی ایمن و فعال بیمار(شناسایی ایمن)با دستبند شناسایی</a:t>
            </a:r>
          </a:p>
          <a:p>
            <a:pPr algn="r" rtl="1">
              <a:buClr>
                <a:srgbClr val="FF3300"/>
              </a:buClr>
              <a:buFont typeface="Wingdings" pitchFamily="2" charset="2"/>
              <a:buChar char="v"/>
            </a:pPr>
            <a:r>
              <a:rPr lang="fa-IR" sz="1600" dirty="0" smtClean="0">
                <a:cs typeface="B Zar" pitchFamily="2" charset="-78"/>
              </a:rPr>
              <a:t>چک مستقل همزمان انطباق هویت بیمار با پرونده /دستور تزریق خون و مشخصات مندرجات کیسه خون با دستور پزشک توسط دوپرستار</a:t>
            </a:r>
          </a:p>
          <a:p>
            <a:pPr algn="r" rtl="1">
              <a:buClr>
                <a:srgbClr val="FF3300"/>
              </a:buClr>
              <a:buFont typeface="Wingdings" pitchFamily="2" charset="2"/>
              <a:buChar char="v"/>
            </a:pPr>
            <a:r>
              <a:rPr lang="fa-IR" sz="1600" dirty="0" smtClean="0">
                <a:cs typeface="B Zar" pitchFamily="2" charset="-78"/>
              </a:rPr>
              <a:t> </a:t>
            </a:r>
          </a:p>
          <a:p>
            <a:pPr algn="r" rtl="1">
              <a:buClr>
                <a:srgbClr val="FF3300"/>
              </a:buClr>
              <a:buFont typeface="Wingdings" pitchFamily="2" charset="2"/>
              <a:buChar char="v"/>
            </a:pPr>
            <a:r>
              <a:rPr lang="fa-IR" sz="1600" dirty="0" smtClean="0">
                <a:cs typeface="B Zar" pitchFamily="2" charset="-78"/>
              </a:rPr>
              <a:t>کنترل کیسه خون  از نظر انقضاء و کدورت،تغییر رنگ ، لخته  وهمولیز،حباب هوا،نشتی</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کنترل بیمار ازنظر علائم حیاتی وعلائم ناسازگاری طبق راهنمای ابلاغی   هموویژولانس /</a:t>
            </a:r>
            <a:r>
              <a:rPr lang="fa-IR" sz="1600" b="1" dirty="0" smtClean="0">
                <a:cs typeface="B Zar" pitchFamily="2" charset="-78"/>
              </a:rPr>
              <a:t>مستند سازی اقدامات</a:t>
            </a:r>
            <a:endParaRPr lang="en-US" sz="1600" b="1" dirty="0" smtClean="0">
              <a:cs typeface="B Za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Clr>
                <a:srgbClr val="FF3300"/>
              </a:buClr>
              <a:buFont typeface="Wingdings" pitchFamily="2" charset="2"/>
              <a:buChar char="v"/>
            </a:pPr>
            <a:r>
              <a:rPr lang="fa-IR" sz="2000" b="1" dirty="0" smtClean="0">
                <a:cs typeface="B Zar" pitchFamily="2" charset="-78"/>
              </a:rPr>
              <a:t>ب-1-3-5 رعایت الزامات ایمنی در اقدامات تهاجمی خارج از اتاق عمل</a:t>
            </a:r>
            <a:br>
              <a:rPr lang="fa-IR" sz="2000" b="1" dirty="0" smtClean="0">
                <a:cs typeface="B Zar" pitchFamily="2" charset="-78"/>
              </a:rPr>
            </a:br>
            <a:endParaRPr lang="en-US" sz="2000" b="1" dirty="0">
              <a:cs typeface="B Zar" pitchFamily="2" charset="-78"/>
            </a:endParaRPr>
          </a:p>
        </p:txBody>
      </p:sp>
      <p:sp>
        <p:nvSpPr>
          <p:cNvPr id="3" name="Content Placeholder 2"/>
          <p:cNvSpPr>
            <a:spLocks noGrp="1"/>
          </p:cNvSpPr>
          <p:nvPr>
            <p:ph idx="1"/>
          </p:nvPr>
        </p:nvSpPr>
        <p:spPr/>
        <p:txBody>
          <a:bodyPr/>
          <a:lstStyle/>
          <a:p>
            <a:pPr algn="ctr" rtl="1">
              <a:buClr>
                <a:srgbClr val="FF3300"/>
              </a:buClr>
              <a:buFont typeface="Wingdings" pitchFamily="2" charset="2"/>
              <a:buChar char="v"/>
            </a:pPr>
            <a:r>
              <a:rPr lang="fa-IR" dirty="0" smtClean="0">
                <a:solidFill>
                  <a:srgbClr val="FF0000"/>
                </a:solidFill>
                <a:cs typeface="B Zar" pitchFamily="2" charset="-78"/>
              </a:rPr>
              <a:t>ارائه ایمن اقدامات تهاجمی در خارج از اتاق عمل</a:t>
            </a:r>
          </a:p>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endParaRPr lang="en-US" dirty="0">
              <a:cs typeface="B Zar" pitchFamily="2" charset="-78"/>
            </a:endParaRPr>
          </a:p>
        </p:txBody>
      </p:sp>
      <p:sp>
        <p:nvSpPr>
          <p:cNvPr id="7" name="Rectangle 6"/>
          <p:cNvSpPr/>
          <p:nvPr/>
        </p:nvSpPr>
        <p:spPr>
          <a:xfrm>
            <a:off x="4726113" y="2804843"/>
            <a:ext cx="3534309" cy="33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 با شناسایی ایمن وارزیابی دقیق بیمار</a:t>
            </a:r>
            <a:endParaRPr lang="en-US" dirty="0"/>
          </a:p>
        </p:txBody>
      </p:sp>
      <p:sp>
        <p:nvSpPr>
          <p:cNvPr id="9" name="Rectangle 8"/>
          <p:cNvSpPr/>
          <p:nvPr/>
        </p:nvSpPr>
        <p:spPr>
          <a:xfrm>
            <a:off x="3883631" y="3493214"/>
            <a:ext cx="5065160" cy="33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None/>
            </a:pPr>
            <a:r>
              <a:rPr lang="fa-IR" dirty="0" smtClean="0"/>
              <a:t>در ساختاری ایمن با تامین تجهیزات حیاتی وضروری </a:t>
            </a:r>
          </a:p>
        </p:txBody>
      </p:sp>
      <p:sp>
        <p:nvSpPr>
          <p:cNvPr id="10" name="Rectangle 9"/>
          <p:cNvSpPr/>
          <p:nvPr/>
        </p:nvSpPr>
        <p:spPr>
          <a:xfrm>
            <a:off x="3349376" y="4212404"/>
            <a:ext cx="6246687" cy="544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None/>
            </a:pPr>
            <a:r>
              <a:rPr lang="fa-IR" dirty="0" smtClean="0"/>
              <a:t>باروشهای ایمن مدیریت درد،آرامبخشی و پیشگیری از خونریزی و مدیریت ایمن نمونه های اخذ  شده</a:t>
            </a:r>
          </a:p>
        </p:txBody>
      </p:sp>
      <p:sp>
        <p:nvSpPr>
          <p:cNvPr id="11" name="Rectangle 10"/>
          <p:cNvSpPr/>
          <p:nvPr/>
        </p:nvSpPr>
        <p:spPr>
          <a:xfrm>
            <a:off x="2496620" y="5167901"/>
            <a:ext cx="7356297" cy="39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None/>
            </a:pPr>
            <a:r>
              <a:rPr lang="fa-IR" dirty="0" smtClean="0"/>
              <a:t>با رعایت الزامات اخذ رضایت آگاهانه ، دستورالعمل جراحی  ایمن و پیشگیری وکنترل عفونت </a:t>
            </a:r>
          </a:p>
        </p:txBody>
      </p:sp>
      <p:sp>
        <p:nvSpPr>
          <p:cNvPr id="20" name="Right Arrow 19"/>
          <p:cNvSpPr/>
          <p:nvPr/>
        </p:nvSpPr>
        <p:spPr>
          <a:xfrm>
            <a:off x="0" y="2352782"/>
            <a:ext cx="1407560" cy="88357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900" dirty="0" smtClean="0"/>
              <a:t>شناسایی اقدامات تهاجمی</a:t>
            </a:r>
            <a:r>
              <a:rPr lang="fa-IR" dirty="0" smtClean="0"/>
              <a:t> </a:t>
            </a:r>
            <a:endParaRPr lang="en-US" dirty="0"/>
          </a:p>
        </p:txBody>
      </p:sp>
      <p:sp>
        <p:nvSpPr>
          <p:cNvPr id="21" name="Right Arrow 20"/>
          <p:cNvSpPr/>
          <p:nvPr/>
        </p:nvSpPr>
        <p:spPr>
          <a:xfrm>
            <a:off x="0" y="3369924"/>
            <a:ext cx="1387012" cy="955497"/>
          </a:xfrm>
          <a:prstGeom prst="rightArrow">
            <a:avLst>
              <a:gd name="adj1" fmla="val 50000"/>
              <a:gd name="adj2" fmla="val 4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900" dirty="0" smtClean="0"/>
              <a:t>تدوین دستورالعملهای انجام ایمن</a:t>
            </a:r>
            <a:endParaRPr lang="en-US" sz="900" dirty="0"/>
          </a:p>
        </p:txBody>
      </p:sp>
      <p:sp>
        <p:nvSpPr>
          <p:cNvPr id="22" name="Right Arrow 21"/>
          <p:cNvSpPr/>
          <p:nvPr/>
        </p:nvSpPr>
        <p:spPr>
          <a:xfrm>
            <a:off x="0" y="4551452"/>
            <a:ext cx="1417834" cy="729465"/>
          </a:xfrm>
          <a:prstGeom prst="rightArrow">
            <a:avLst>
              <a:gd name="adj1" fmla="val 75352"/>
              <a:gd name="adj2" fmla="val 626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900" dirty="0" smtClean="0"/>
              <a:t>آموزش کارکنان</a:t>
            </a:r>
            <a:endParaRPr lang="en-US" sz="900" dirty="0"/>
          </a:p>
        </p:txBody>
      </p:sp>
      <p:sp>
        <p:nvSpPr>
          <p:cNvPr id="23" name="Right Arrow 22"/>
          <p:cNvSpPr/>
          <p:nvPr/>
        </p:nvSpPr>
        <p:spPr>
          <a:xfrm>
            <a:off x="0" y="5506948"/>
            <a:ext cx="1417834" cy="791109"/>
          </a:xfrm>
          <a:prstGeom prst="rightArrow">
            <a:avLst>
              <a:gd name="adj1" fmla="val 62987"/>
              <a:gd name="adj2" fmla="val 5726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900" dirty="0" smtClean="0"/>
              <a:t>رعایت الزامات </a:t>
            </a:r>
            <a:endParaRPr lang="en-US" sz="9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ب-1-3-6 انجام مهار شیمیایی با دستور پزشک به شیوه صحیح وایمن</a:t>
            </a:r>
            <a:endParaRPr lang="en-US" sz="1800" b="1" dirty="0">
              <a:cs typeface="B Zar" pitchFamily="2" charset="-78"/>
            </a:endParaRPr>
          </a:p>
        </p:txBody>
      </p:sp>
      <p:sp>
        <p:nvSpPr>
          <p:cNvPr id="3" name="Content Placeholder 2"/>
          <p:cNvSpPr>
            <a:spLocks noGrp="1"/>
          </p:cNvSpPr>
          <p:nvPr>
            <p:ph idx="1"/>
          </p:nvPr>
        </p:nvSpPr>
        <p:spPr/>
        <p:txBody>
          <a:bodyPr>
            <a:normAutofit/>
          </a:bodyPr>
          <a:lstStyle/>
          <a:p>
            <a:pPr algn="r" rtl="1">
              <a:buClr>
                <a:srgbClr val="FF3300"/>
              </a:buClr>
              <a:buFont typeface="Wingdings" pitchFamily="2" charset="2"/>
              <a:buChar char="v"/>
            </a:pPr>
            <a:r>
              <a:rPr lang="fa-IR" sz="2800" dirty="0" smtClean="0">
                <a:cs typeface="B Zar" pitchFamily="2" charset="-78"/>
              </a:rPr>
              <a:t>انتخاب مناسبترین دارو با کمترین عارضه جانبی با ارزیابی سوابق دارویی و حساسیتی بیمار</a:t>
            </a:r>
          </a:p>
          <a:p>
            <a:pPr algn="r" rtl="1">
              <a:buClr>
                <a:srgbClr val="FF3300"/>
              </a:buClr>
              <a:buFont typeface="Wingdings" pitchFamily="2" charset="2"/>
              <a:buChar char="v"/>
            </a:pPr>
            <a:r>
              <a:rPr lang="fa-IR" sz="2800" dirty="0" smtClean="0">
                <a:cs typeface="B Zar" pitchFamily="2" charset="-78"/>
              </a:rPr>
              <a:t> </a:t>
            </a:r>
            <a:endParaRPr lang="en-US" sz="2800" dirty="0" smtClean="0">
              <a:cs typeface="B Zar" pitchFamily="2" charset="-78"/>
            </a:endParaRPr>
          </a:p>
          <a:p>
            <a:pPr algn="r" rtl="1">
              <a:buClr>
                <a:srgbClr val="FF3300"/>
              </a:buClr>
              <a:buFont typeface="Wingdings" pitchFamily="2" charset="2"/>
              <a:buChar char="v"/>
            </a:pPr>
            <a:r>
              <a:rPr lang="fa-IR" sz="2800" dirty="0" smtClean="0">
                <a:cs typeface="B Zar" pitchFamily="2" charset="-78"/>
              </a:rPr>
              <a:t>اجرای ایمن ترین روش تجویز دارو با رعایت اصل </a:t>
            </a:r>
            <a:r>
              <a:rPr lang="en-US" sz="2800" dirty="0" smtClean="0">
                <a:cs typeface="B Zar" pitchFamily="2" charset="-78"/>
              </a:rPr>
              <a:t>7Right</a:t>
            </a:r>
            <a:r>
              <a:rPr lang="fa-IR" sz="2800" dirty="0" smtClean="0">
                <a:cs typeface="B Zar" pitchFamily="2" charset="-78"/>
              </a:rPr>
              <a:t> طبق دستور پزشک</a:t>
            </a:r>
          </a:p>
          <a:p>
            <a:pPr algn="r" rtl="1">
              <a:buClr>
                <a:srgbClr val="FF3300"/>
              </a:buClr>
              <a:buFont typeface="Wingdings" pitchFamily="2" charset="2"/>
              <a:buChar char="v"/>
            </a:pPr>
            <a:endParaRPr lang="fa-IR" sz="2800" dirty="0" smtClean="0">
              <a:cs typeface="B Zar" pitchFamily="2" charset="-78"/>
            </a:endParaRPr>
          </a:p>
          <a:p>
            <a:pPr algn="r" rtl="1">
              <a:buClr>
                <a:srgbClr val="FF3300"/>
              </a:buClr>
              <a:buFont typeface="Wingdings" pitchFamily="2" charset="2"/>
              <a:buChar char="v"/>
            </a:pPr>
            <a:r>
              <a:rPr lang="fa-IR" sz="2800" dirty="0" smtClean="0">
                <a:cs typeface="B Zar" pitchFamily="2" charset="-78"/>
              </a:rPr>
              <a:t>پایش مستمر بیماراز نظرسطح هوشیاری  پاسخ به درمان و بروز عوارض</a:t>
            </a:r>
          </a:p>
          <a:p>
            <a:pPr algn="r" rtl="1">
              <a:buClr>
                <a:srgbClr val="FF3300"/>
              </a:buClr>
              <a:buFont typeface="Wingdings" pitchFamily="2" charset="2"/>
              <a:buChar char="v"/>
            </a:pPr>
            <a:endParaRPr lang="fa-IR" sz="2800" dirty="0" smtClean="0">
              <a:cs typeface="B Zar" pitchFamily="2" charset="-78"/>
            </a:endParaRPr>
          </a:p>
          <a:p>
            <a:pPr algn="r" rtl="1">
              <a:buClr>
                <a:srgbClr val="FF3300"/>
              </a:buClr>
              <a:buFont typeface="Wingdings" pitchFamily="2" charset="2"/>
              <a:buChar char="v"/>
            </a:pPr>
            <a:r>
              <a:rPr lang="fa-IR" sz="2800" dirty="0" smtClean="0">
                <a:cs typeface="B Zar" pitchFamily="2" charset="-78"/>
              </a:rPr>
              <a:t>حفظ ایمنی در مقابل سقوط،آسپیراسیون ،حفاظت از اندام ها ،رعایت حریم بیمار و مستندسازی اقدامات</a:t>
            </a:r>
            <a:endParaRPr lang="en-US" sz="2800" dirty="0">
              <a:cs typeface="B Za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ب-1-3-6 انجام مهار شیمیایی با دستور پزشک به شیوه صحیح وایمن</a:t>
            </a:r>
            <a:endParaRPr lang="en-US" sz="1800" b="1" dirty="0">
              <a:cs typeface="B Zar" pitchFamily="2" charset="-78"/>
            </a:endParaRPr>
          </a:p>
        </p:txBody>
      </p:sp>
      <p:sp>
        <p:nvSpPr>
          <p:cNvPr id="4" name="Text Placeholder 3"/>
          <p:cNvSpPr>
            <a:spLocks noGrp="1"/>
          </p:cNvSpPr>
          <p:nvPr>
            <p:ph type="body" idx="1"/>
          </p:nvPr>
        </p:nvSpPr>
        <p:spPr/>
        <p:txBody>
          <a:bodyPr>
            <a:normAutofit fontScale="92500"/>
          </a:bodyPr>
          <a:lstStyle/>
          <a:p>
            <a:pPr algn="r" rtl="1">
              <a:buClr>
                <a:srgbClr val="FF3300"/>
              </a:buClr>
              <a:buFont typeface="Wingdings" pitchFamily="2" charset="2"/>
              <a:buChar char="v"/>
            </a:pPr>
            <a:r>
              <a:rPr lang="fa-IR" dirty="0" smtClean="0">
                <a:cs typeface="B Zar" pitchFamily="2" charset="-78"/>
              </a:rPr>
              <a:t>تدوین روش اجرایی /آگاهی /عملکرد کارکنان </a:t>
            </a:r>
            <a:endParaRPr lang="en-US" dirty="0">
              <a:cs typeface="B Zar" pitchFamily="2" charset="-78"/>
            </a:endParaRPr>
          </a:p>
        </p:txBody>
      </p:sp>
      <p:sp>
        <p:nvSpPr>
          <p:cNvPr id="5" name="Content Placeholder 4"/>
          <p:cNvSpPr>
            <a:spLocks noGrp="1"/>
          </p:cNvSpPr>
          <p:nvPr>
            <p:ph sz="half" idx="2"/>
          </p:nvPr>
        </p:nvSpPr>
        <p:spPr/>
        <p:txBody>
          <a:bodyPr>
            <a:normAutofit lnSpcReduction="10000"/>
          </a:bodyPr>
          <a:lstStyle/>
          <a:p>
            <a:pPr algn="r" rtl="1">
              <a:buClr>
                <a:srgbClr val="FF3300"/>
              </a:buClr>
              <a:buFont typeface="Wingdings" pitchFamily="2" charset="2"/>
              <a:buChar char="v"/>
            </a:pPr>
            <a:r>
              <a:rPr lang="fa-IR" dirty="0" smtClean="0">
                <a:cs typeface="B Zar" pitchFamily="2" charset="-78"/>
              </a:rPr>
              <a:t>رعایت اصل </a:t>
            </a:r>
            <a:r>
              <a:rPr lang="en-US" dirty="0" smtClean="0">
                <a:cs typeface="B Zar" pitchFamily="2" charset="-78"/>
              </a:rPr>
              <a:t>7Right</a:t>
            </a: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ارزیابی سابقه و حساسیتهای دارویی بیمار</a:t>
            </a:r>
          </a:p>
          <a:p>
            <a:pPr algn="r" rtl="1">
              <a:buClr>
                <a:srgbClr val="FF3300"/>
              </a:buClr>
              <a:buFont typeface="Wingdings" pitchFamily="2" charset="2"/>
              <a:buChar char="v"/>
            </a:pPr>
            <a:r>
              <a:rPr lang="fa-IR" dirty="0" smtClean="0">
                <a:cs typeface="B Zar" pitchFamily="2" charset="-78"/>
              </a:rPr>
              <a:t>حریم بیمار</a:t>
            </a:r>
          </a:p>
          <a:p>
            <a:pPr algn="r" rtl="1">
              <a:buClr>
                <a:srgbClr val="FF3300"/>
              </a:buClr>
              <a:buFont typeface="Wingdings" pitchFamily="2" charset="2"/>
              <a:buChar char="v"/>
            </a:pPr>
            <a:r>
              <a:rPr lang="fa-IR" dirty="0" smtClean="0">
                <a:cs typeface="B Zar" pitchFamily="2" charset="-78"/>
              </a:rPr>
              <a:t>مدیریت  تحریکات محیطی و دفعات تجویز دارو </a:t>
            </a:r>
          </a:p>
          <a:p>
            <a:pPr algn="r" rtl="1">
              <a:buClr>
                <a:srgbClr val="FF3300"/>
              </a:buClr>
              <a:buFont typeface="Wingdings" pitchFamily="2" charset="2"/>
              <a:buChar char="v"/>
            </a:pPr>
            <a:r>
              <a:rPr lang="fa-IR" dirty="0" smtClean="0">
                <a:cs typeface="B Zar" pitchFamily="2" charset="-78"/>
              </a:rPr>
              <a:t> مانیتورینگ بیمار</a:t>
            </a:r>
          </a:p>
          <a:p>
            <a:pPr algn="r" rtl="1">
              <a:buClr>
                <a:srgbClr val="FF3300"/>
              </a:buClr>
              <a:buFont typeface="Wingdings" pitchFamily="2" charset="2"/>
              <a:buChar char="v"/>
            </a:pPr>
            <a:r>
              <a:rPr lang="fa-IR" dirty="0" smtClean="0">
                <a:cs typeface="B Zar" pitchFamily="2" charset="-78"/>
              </a:rPr>
              <a:t>پیشگیری از سقوط</a:t>
            </a:r>
          </a:p>
          <a:p>
            <a:pPr algn="r" rtl="1">
              <a:buClr>
                <a:srgbClr val="FF3300"/>
              </a:buClr>
              <a:buFont typeface="Wingdings" pitchFamily="2" charset="2"/>
              <a:buChar char="v"/>
            </a:pPr>
            <a:r>
              <a:rPr lang="fa-IR" dirty="0" smtClean="0">
                <a:cs typeface="B Zar" pitchFamily="2" charset="-78"/>
              </a:rPr>
              <a:t>پیشگیری از آسپیراسیون </a:t>
            </a:r>
          </a:p>
          <a:p>
            <a:pPr algn="r" rtl="1">
              <a:buClr>
                <a:srgbClr val="FF3300"/>
              </a:buClr>
              <a:buFont typeface="Wingdings" pitchFamily="2" charset="2"/>
              <a:buChar char="v"/>
            </a:pPr>
            <a:r>
              <a:rPr lang="fa-IR" dirty="0" smtClean="0">
                <a:cs typeface="B Zar" pitchFamily="2" charset="-78"/>
              </a:rPr>
              <a:t>مدیریت عوارض و وقایع ناخواسته </a:t>
            </a:r>
          </a:p>
          <a:p>
            <a:pPr algn="r" rtl="1">
              <a:buClr>
                <a:srgbClr val="FF3300"/>
              </a:buClr>
              <a:buFont typeface="Wingdings" pitchFamily="2" charset="2"/>
              <a:buChar char="v"/>
            </a:pPr>
            <a:r>
              <a:rPr lang="fa-IR" b="1" dirty="0" smtClean="0">
                <a:cs typeface="B Zar" pitchFamily="2" charset="-78"/>
              </a:rPr>
              <a:t>مستندسازی</a:t>
            </a:r>
            <a:endParaRPr lang="en-US"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pPr algn="ctr" rtl="1">
              <a:buClr>
                <a:srgbClr val="FF3300"/>
              </a:buClr>
              <a:buFont typeface="Wingdings" pitchFamily="2" charset="2"/>
              <a:buChar char="v"/>
            </a:pPr>
            <a:r>
              <a:rPr lang="fa-IR" b="1" dirty="0" smtClean="0">
                <a:cs typeface="B Zar" pitchFamily="2" charset="-78"/>
              </a:rPr>
              <a:t>تجویز  مناسبترین دارو با کمترین عارضه جانبی باایمن ترین روش تجویز دارو طبق دستور پزشک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ب-1-3-7 انجام مهار فیزیکی  با دستور پزشک به شیوه صحیح وایمن</a:t>
            </a:r>
            <a:endParaRPr lang="en-US" sz="1800" b="1" dirty="0">
              <a:cs typeface="B Zar" pitchFamily="2" charset="-78"/>
            </a:endParaRPr>
          </a:p>
        </p:txBody>
      </p:sp>
      <p:sp>
        <p:nvSpPr>
          <p:cNvPr id="4" name="Text Placeholder 3"/>
          <p:cNvSpPr>
            <a:spLocks noGrp="1"/>
          </p:cNvSpPr>
          <p:nvPr>
            <p:ph type="body" idx="1"/>
          </p:nvPr>
        </p:nvSpPr>
        <p:spPr/>
        <p:txBody>
          <a:bodyPr>
            <a:normAutofit fontScale="92500"/>
          </a:bodyPr>
          <a:lstStyle/>
          <a:p>
            <a:pPr algn="r" rtl="1">
              <a:buClr>
                <a:srgbClr val="FF3300"/>
              </a:buClr>
              <a:buFont typeface="Wingdings" pitchFamily="2" charset="2"/>
              <a:buChar char="v"/>
            </a:pPr>
            <a:r>
              <a:rPr lang="fa-IR" dirty="0" smtClean="0">
                <a:cs typeface="B Zar" pitchFamily="2" charset="-78"/>
              </a:rPr>
              <a:t>تدوین روش اجرایی /آگاهی /عملکرد کارکنان </a:t>
            </a:r>
            <a:endParaRPr lang="en-US" dirty="0">
              <a:cs typeface="B Zar" pitchFamily="2" charset="-78"/>
            </a:endParaRPr>
          </a:p>
        </p:txBody>
      </p:sp>
      <p:sp>
        <p:nvSpPr>
          <p:cNvPr id="5" name="Content Placeholder 4"/>
          <p:cNvSpPr>
            <a:spLocks noGrp="1"/>
          </p:cNvSpPr>
          <p:nvPr>
            <p:ph sz="half" idx="2"/>
          </p:nvPr>
        </p:nvSpPr>
        <p:spPr/>
        <p:txBody>
          <a:bodyPr>
            <a:normAutofit fontScale="85000" lnSpcReduction="20000"/>
          </a:bodyPr>
          <a:lstStyle/>
          <a:p>
            <a:pPr algn="r" rtl="1">
              <a:buClr>
                <a:srgbClr val="FF3300"/>
              </a:buClr>
              <a:buFont typeface="Wingdings" pitchFamily="2" charset="2"/>
              <a:buChar char="v"/>
            </a:pPr>
            <a:r>
              <a:rPr lang="fa-IR" dirty="0" smtClean="0">
                <a:cs typeface="B Zar" pitchFamily="2" charset="-78"/>
              </a:rPr>
              <a:t>صرفا با دستور پزشک با تعیین محدوده مهار فیزیکی  ومدت آن</a:t>
            </a:r>
          </a:p>
          <a:p>
            <a:pPr algn="r" rtl="1">
              <a:buClr>
                <a:srgbClr val="FF3300"/>
              </a:buClr>
              <a:buFont typeface="Wingdings" pitchFamily="2" charset="2"/>
              <a:buChar char="v"/>
            </a:pPr>
            <a:r>
              <a:rPr lang="fa-IR" b="1" dirty="0" smtClean="0">
                <a:cs typeface="B Zar" pitchFamily="2" charset="-78"/>
              </a:rPr>
              <a:t>استفاده از ابزار استاندارد</a:t>
            </a:r>
          </a:p>
          <a:p>
            <a:pPr algn="r" rtl="1">
              <a:buClr>
                <a:srgbClr val="FF3300"/>
              </a:buClr>
              <a:buFont typeface="Wingdings" pitchFamily="2" charset="2"/>
              <a:buChar char="v"/>
            </a:pPr>
            <a:r>
              <a:rPr lang="fa-IR" b="1" dirty="0" smtClean="0">
                <a:cs typeface="B Zar" pitchFamily="2" charset="-78"/>
              </a:rPr>
              <a:t>بکارگیری ایمن ترین روش مهار با کمترین عارضه </a:t>
            </a:r>
          </a:p>
          <a:p>
            <a:pPr algn="r" rtl="1">
              <a:buClr>
                <a:srgbClr val="FF3300"/>
              </a:buClr>
              <a:buFont typeface="Wingdings" pitchFamily="2" charset="2"/>
              <a:buChar char="v"/>
            </a:pPr>
            <a:r>
              <a:rPr lang="fa-IR" b="1" dirty="0" smtClean="0">
                <a:cs typeface="B Zar" pitchFamily="2" charset="-78"/>
              </a:rPr>
              <a:t>کنترل مستمر  سیستم عروقی اندام های مهار شده و شرایط بیمار </a:t>
            </a:r>
          </a:p>
          <a:p>
            <a:pPr algn="r" rtl="1">
              <a:buClr>
                <a:srgbClr val="FF3300"/>
              </a:buClr>
              <a:buFont typeface="Wingdings" pitchFamily="2" charset="2"/>
              <a:buChar char="v"/>
            </a:pPr>
            <a:r>
              <a:rPr lang="fa-IR" b="1" dirty="0" smtClean="0">
                <a:cs typeface="B Zar" pitchFamily="2" charset="-78"/>
              </a:rPr>
              <a:t>رعایت حریم بیمار</a:t>
            </a:r>
          </a:p>
          <a:p>
            <a:pPr algn="r" rtl="1">
              <a:buClr>
                <a:srgbClr val="FF3300"/>
              </a:buClr>
              <a:buFont typeface="Wingdings" pitchFamily="2" charset="2"/>
              <a:buChar char="v"/>
            </a:pPr>
            <a:r>
              <a:rPr lang="fa-IR" b="1" dirty="0" smtClean="0">
                <a:cs typeface="B Zar" pitchFamily="2" charset="-78"/>
              </a:rPr>
              <a:t>قطع مهار در کوتاهترین زمان ممکن</a:t>
            </a:r>
          </a:p>
          <a:p>
            <a:pPr algn="r" rtl="1">
              <a:buClr>
                <a:srgbClr val="FF3300"/>
              </a:buClr>
              <a:buFont typeface="Wingdings" pitchFamily="2" charset="2"/>
              <a:buChar char="v"/>
            </a:pPr>
            <a:r>
              <a:rPr lang="fa-IR" b="1" dirty="0" smtClean="0">
                <a:cs typeface="B Zar" pitchFamily="2" charset="-78"/>
              </a:rPr>
              <a:t>مدیریت وقایع و عوارض ناخواسته</a:t>
            </a:r>
          </a:p>
          <a:p>
            <a:pPr algn="r" rtl="1">
              <a:buClr>
                <a:srgbClr val="FF3300"/>
              </a:buClr>
              <a:buFont typeface="Wingdings" pitchFamily="2" charset="2"/>
              <a:buChar char="v"/>
            </a:pPr>
            <a:r>
              <a:rPr lang="fa-IR" b="1" dirty="0" smtClean="0">
                <a:cs typeface="B Zar" pitchFamily="2" charset="-78"/>
              </a:rPr>
              <a:t>عدم امکان تکرار مهار فیزیکی بدون دستور مجدد پزشک </a:t>
            </a:r>
          </a:p>
          <a:p>
            <a:pPr algn="r" rtl="1">
              <a:buClr>
                <a:srgbClr val="FF3300"/>
              </a:buClr>
              <a:buFont typeface="Wingdings" pitchFamily="2" charset="2"/>
              <a:buChar char="v"/>
            </a:pPr>
            <a:r>
              <a:rPr lang="fa-IR" b="1" dirty="0" smtClean="0">
                <a:cs typeface="B Zar" pitchFamily="2" charset="-78"/>
              </a:rPr>
              <a:t>ممنوعیت استفاده از مهار فیزیکی در مادران باردار و در اعضاء دارای اختلال حرکتی </a:t>
            </a:r>
          </a:p>
          <a:p>
            <a:pPr algn="r" rtl="1">
              <a:buClr>
                <a:srgbClr val="FF3300"/>
              </a:buClr>
              <a:buFont typeface="Wingdings" pitchFamily="2" charset="2"/>
              <a:buChar char="v"/>
            </a:pPr>
            <a:r>
              <a:rPr lang="fa-IR" b="1" dirty="0" smtClean="0">
                <a:cs typeface="B Zar" pitchFamily="2" charset="-78"/>
              </a:rPr>
              <a:t>مستندسازی</a:t>
            </a:r>
            <a:endParaRPr lang="en-US" dirty="0" smtClean="0">
              <a:cs typeface="B Zar" pitchFamily="2" charset="-78"/>
            </a:endParaRPr>
          </a:p>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a:buClr>
                <a:srgbClr val="FF3300"/>
              </a:buClr>
              <a:buFont typeface="Wingdings" pitchFamily="2" charset="2"/>
              <a:buChar char="v"/>
            </a:pPr>
            <a:endParaRPr lang="en-US" dirty="0">
              <a:cs typeface="B Zar" pitchFamily="2" charset="-78"/>
            </a:endParaRPr>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pPr algn="ctr" rtl="1">
              <a:buClr>
                <a:srgbClr val="FF3300"/>
              </a:buClr>
              <a:buFont typeface="Wingdings" pitchFamily="2" charset="2"/>
              <a:buChar char="v"/>
            </a:pPr>
            <a:r>
              <a:rPr lang="fa-IR" b="1" dirty="0" smtClean="0">
                <a:cs typeface="B Zar" pitchFamily="2" charset="-78"/>
              </a:rPr>
              <a:t>تجویز  مهار فیزیکی صرفاً در محدوده دستور پزشک  با جلوگیری از کمترین آسیب باایمن ترین روش طبق دستور پزشک</a:t>
            </a:r>
          </a:p>
          <a:p>
            <a:pPr algn="ctr" rtl="1">
              <a:buClr>
                <a:srgbClr val="FF3300"/>
              </a:buClr>
              <a:buFont typeface="Wingdings" pitchFamily="2" charset="2"/>
              <a:buChar char="v"/>
            </a:pPr>
            <a:r>
              <a:rPr lang="fa-IR" b="1" dirty="0" smtClean="0">
                <a:cs typeface="B Zar" pitchFamily="2" charset="-78"/>
              </a:rPr>
              <a:t>مستندسازی</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2200" dirty="0" smtClean="0">
                <a:cs typeface="B Zar" pitchFamily="2" charset="-78"/>
              </a:rPr>
              <a:t>ب-1-4   برنامه ریزی اختصاصی بیماران در معرض خطر و آسیب </a:t>
            </a:r>
            <a:r>
              <a:rPr lang="fa-IR" sz="2000" dirty="0" smtClean="0">
                <a:cs typeface="B Zar" pitchFamily="2" charset="-78"/>
              </a:rPr>
              <a:t>پذیر</a:t>
            </a:r>
            <a:endParaRPr lang="en-US" sz="2000" dirty="0">
              <a:cs typeface="B Zar" pitchFamily="2" charset="-78"/>
            </a:endParaRPr>
          </a:p>
        </p:txBody>
      </p:sp>
      <p:sp>
        <p:nvSpPr>
          <p:cNvPr id="3" name="Content Placeholder 2"/>
          <p:cNvSpPr>
            <a:spLocks noGrp="1"/>
          </p:cNvSpPr>
          <p:nvPr>
            <p:ph idx="1"/>
          </p:nvPr>
        </p:nvSpPr>
        <p:spPr/>
        <p:txBody>
          <a:bodyPr>
            <a:normAutofit/>
          </a:bodyPr>
          <a:lstStyle/>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r>
              <a:rPr lang="fa-IR" sz="2000" dirty="0" smtClean="0">
                <a:cs typeface="B Zar" pitchFamily="2" charset="-78"/>
              </a:rPr>
              <a:t>ب-1-4-1عملکرد منطبق با موازین ایمنی  کارکنان بالینی پس از مواجهه با محدوده بحرانی نتایج پاراکلینیک </a:t>
            </a: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r>
              <a:rPr lang="fa-IR" sz="2000" dirty="0" smtClean="0">
                <a:cs typeface="B Zar" pitchFamily="2" charset="-78"/>
              </a:rPr>
              <a:t>ب-1-4-2ارائه مراقبت و درمان ایمن از بیماران آسیب پذیر متناسب با شرایط بیمار</a:t>
            </a: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r>
              <a:rPr lang="fa-IR" sz="2000" dirty="0" smtClean="0">
                <a:cs typeface="B Zar" pitchFamily="2" charset="-78"/>
              </a:rPr>
              <a:t>ب-1-4-3ارائه مراقبت و درمان ایمن از بیماران پرخطرمتناسب با شرایط بیمار</a:t>
            </a:r>
            <a:endParaRPr lang="en-US" sz="2000" dirty="0">
              <a:cs typeface="B Za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3200" dirty="0" smtClean="0">
                <a:cs typeface="B Zar" pitchFamily="2" charset="-78"/>
              </a:rPr>
              <a:t>ب-1-4-1عملکرد منطبق با موازین ایمنی  کارکنان بالینی پس از مواجهه با محدوده بحرانی نتایج پاراکلینیک</a:t>
            </a:r>
            <a:endParaRPr lang="en-US" sz="3200" dirty="0">
              <a:cs typeface="B Zar" pitchFamily="2" charset="-78"/>
            </a:endParaRPr>
          </a:p>
        </p:txBody>
      </p:sp>
      <p:sp>
        <p:nvSpPr>
          <p:cNvPr id="3" name="Content Placeholder 2"/>
          <p:cNvSpPr>
            <a:spLocks noGrp="1"/>
          </p:cNvSpPr>
          <p:nvPr>
            <p:ph idx="1"/>
          </p:nvPr>
        </p:nvSpPr>
        <p:spPr/>
        <p:txBody>
          <a:bodyPr/>
          <a:lstStyle/>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endParaRPr lang="fa-IR" dirty="0" smtClean="0">
              <a:cs typeface="B Zar" pitchFamily="2" charset="-78"/>
            </a:endParaRPr>
          </a:p>
          <a:p>
            <a:pPr algn="ctr" rtl="1">
              <a:buClr>
                <a:srgbClr val="FF3300"/>
              </a:buClr>
              <a:buFont typeface="Wingdings" pitchFamily="2" charset="2"/>
              <a:buChar char="v"/>
            </a:pPr>
            <a:r>
              <a:rPr lang="en-US" dirty="0" smtClean="0">
                <a:cs typeface="B Zar" pitchFamily="2" charset="-78"/>
              </a:rPr>
              <a:t>                   </a:t>
            </a:r>
            <a:r>
              <a:rPr lang="fa-IR" dirty="0" smtClean="0">
                <a:cs typeface="B Zar" pitchFamily="2" charset="-78"/>
              </a:rPr>
              <a:t>مبتنی بر برقراری چرخه مطمئن </a:t>
            </a:r>
            <a:r>
              <a:rPr lang="fa-IR" b="1" dirty="0" smtClean="0">
                <a:cs typeface="B Zar" pitchFamily="2" charset="-78"/>
              </a:rPr>
              <a:t>انتقال کامل و صحیح اطلاعات </a:t>
            </a:r>
            <a:r>
              <a:rPr lang="fa-IR" dirty="0" smtClean="0">
                <a:cs typeface="B Zar" pitchFamily="2" charset="-78"/>
              </a:rPr>
              <a:t>با روش های ساختارمند</a:t>
            </a:r>
          </a:p>
          <a:p>
            <a:pPr algn="ctr" rtl="1">
              <a:buClr>
                <a:srgbClr val="FF3300"/>
              </a:buClr>
              <a:buFont typeface="Wingdings" pitchFamily="2" charset="2"/>
              <a:buChar char="v"/>
            </a:pPr>
            <a:r>
              <a:rPr lang="fa-IR" dirty="0" smtClean="0">
                <a:cs typeface="B Zar" pitchFamily="2" charset="-78"/>
              </a:rPr>
              <a:t>مانند </a:t>
            </a:r>
            <a:r>
              <a:rPr lang="en-US" dirty="0" smtClean="0">
                <a:cs typeface="B Zar" pitchFamily="2" charset="-78"/>
              </a:rPr>
              <a:t>SBAR</a:t>
            </a:r>
            <a:endParaRPr lang="en-US" dirty="0">
              <a:cs typeface="B Zar" pitchFamily="2" charset="-78"/>
            </a:endParaRPr>
          </a:p>
        </p:txBody>
      </p:sp>
      <p:sp>
        <p:nvSpPr>
          <p:cNvPr id="4" name="Rectangle 3"/>
          <p:cNvSpPr/>
          <p:nvPr/>
        </p:nvSpPr>
        <p:spPr>
          <a:xfrm>
            <a:off x="2260315" y="2034283"/>
            <a:ext cx="6637106" cy="58562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dirty="0" smtClean="0"/>
              <a:t>مداخله فوری و حیاتی کارکنان بالینی پس از دریافت نتایج بحرانی</a:t>
            </a:r>
          </a:p>
          <a:p>
            <a:pPr algn="ctr" rtl="1"/>
            <a:r>
              <a:rPr lang="fa-IR" dirty="0" smtClean="0"/>
              <a:t> بررسی های پاراکلینیک</a:t>
            </a:r>
            <a:endParaRPr lang="en-US" dirty="0" smtClean="0"/>
          </a:p>
        </p:txBody>
      </p:sp>
      <p:sp>
        <p:nvSpPr>
          <p:cNvPr id="7" name="Oval 6"/>
          <p:cNvSpPr/>
          <p:nvPr/>
        </p:nvSpPr>
        <p:spPr>
          <a:xfrm>
            <a:off x="9986482" y="1859622"/>
            <a:ext cx="1849347" cy="1017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ابلاغ محدوده بحرانی نتایج پاراکلینیک</a:t>
            </a:r>
            <a:endParaRPr lang="en-US" sz="1400" dirty="0"/>
          </a:p>
        </p:txBody>
      </p:sp>
      <p:sp>
        <p:nvSpPr>
          <p:cNvPr id="8" name="Oval 7"/>
          <p:cNvSpPr/>
          <p:nvPr/>
        </p:nvSpPr>
        <p:spPr>
          <a:xfrm>
            <a:off x="9976206" y="3123344"/>
            <a:ext cx="1859623" cy="1027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خط تلفن یک طرفه</a:t>
            </a:r>
            <a:endParaRPr lang="en-US" sz="1400" dirty="0"/>
          </a:p>
        </p:txBody>
      </p:sp>
      <p:sp>
        <p:nvSpPr>
          <p:cNvPr id="9" name="Oval 8"/>
          <p:cNvSpPr/>
          <p:nvPr/>
        </p:nvSpPr>
        <p:spPr>
          <a:xfrm>
            <a:off x="9965933" y="4407614"/>
            <a:ext cx="1962363" cy="934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ابلاغ فرآیند اطلاع رسانی وپیگیری </a:t>
            </a:r>
            <a:endParaRPr lang="en-US" sz="1400" dirty="0"/>
          </a:p>
        </p:txBody>
      </p:sp>
      <p:sp>
        <p:nvSpPr>
          <p:cNvPr id="10" name="Oval 9"/>
          <p:cNvSpPr/>
          <p:nvPr/>
        </p:nvSpPr>
        <p:spPr>
          <a:xfrm>
            <a:off x="10068674" y="5619964"/>
            <a:ext cx="1982913" cy="986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مستند حضور و </a:t>
            </a:r>
            <a:r>
              <a:rPr lang="fa-IR" sz="1400" dirty="0" smtClean="0"/>
              <a:t>پیگیری بلادرنگ کارکنان جهت مداخله فوری</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50013" y="246580"/>
            <a:ext cx="11441987" cy="6611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4832" y="1287908"/>
            <a:ext cx="8034390" cy="3859444"/>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ب-1-4-2ارائه مراقبت و درمان ایمن از بیماران آسیب پذیر متناسب با شرایط بیمار</a:t>
            </a:r>
          </a:p>
        </p:txBody>
      </p:sp>
      <p:sp>
        <p:nvSpPr>
          <p:cNvPr id="3" name="Content Placeholder 2"/>
          <p:cNvSpPr>
            <a:spLocks noGrp="1"/>
          </p:cNvSpPr>
          <p:nvPr>
            <p:ph idx="1"/>
          </p:nvPr>
        </p:nvSpPr>
        <p:spPr>
          <a:xfrm>
            <a:off x="465760" y="1479480"/>
            <a:ext cx="10972800" cy="4828854"/>
          </a:xfrm>
        </p:spPr>
        <p:style>
          <a:lnRef idx="2">
            <a:schemeClr val="dk1"/>
          </a:lnRef>
          <a:fillRef idx="1">
            <a:schemeClr val="lt1"/>
          </a:fillRef>
          <a:effectRef idx="0">
            <a:schemeClr val="dk1"/>
          </a:effectRef>
          <a:fontRef idx="minor">
            <a:schemeClr val="dk1"/>
          </a:fontRef>
        </p:style>
        <p:txBody>
          <a:bodyPr>
            <a:normAutofit/>
          </a:bodyPr>
          <a:lstStyle/>
          <a:p>
            <a:pPr algn="r">
              <a:buClr>
                <a:srgbClr val="FF3300"/>
              </a:buClr>
              <a:buFont typeface="Wingdings" pitchFamily="2" charset="2"/>
              <a:buChar char="v"/>
            </a:pPr>
            <a:endParaRPr lang="fa-IR" sz="800" b="1" dirty="0" smtClean="0">
              <a:cs typeface="B Zar" pitchFamily="2" charset="-78"/>
            </a:endParaRPr>
          </a:p>
          <a:p>
            <a:pPr algn="r">
              <a:buClr>
                <a:srgbClr val="FF3300"/>
              </a:buClr>
              <a:buFont typeface="Wingdings" pitchFamily="2" charset="2"/>
              <a:buChar char="v"/>
            </a:pPr>
            <a:endParaRPr lang="fa-IR" sz="8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بدلیل شرایط خاص فیزیولوژیک ،فیزیکی ،روانی و اجتماعی دچار محدودیت های  ارتباطی، حرکتی ویا ضعف حمایت</a:t>
            </a:r>
          </a:p>
          <a:p>
            <a:pPr algn="r" rtl="1">
              <a:buClr>
                <a:srgbClr val="FF3300"/>
              </a:buClr>
              <a:buFont typeface="Wingdings" pitchFamily="2" charset="2"/>
              <a:buChar char="v"/>
            </a:pPr>
            <a:r>
              <a:rPr lang="fa-IR" sz="1200" b="1" dirty="0" smtClean="0">
                <a:cs typeface="B Zar" pitchFamily="2" charset="-78"/>
              </a:rPr>
              <a:t> پس از ترخیص  و آسیب پذیرند</a:t>
            </a:r>
          </a:p>
          <a:p>
            <a:pPr algn="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وجود شواهد لحاظ موارد ذیل در روشهای اجرایی</a:t>
            </a:r>
          </a:p>
          <a:p>
            <a:pPr algn="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 شناسایی ایمن( فعال و ایمن)</a:t>
            </a:r>
          </a:p>
          <a:p>
            <a:pPr algn="r" rtl="1">
              <a:buClr>
                <a:srgbClr val="FF3300"/>
              </a:buClr>
              <a:buFont typeface="Wingdings" pitchFamily="2" charset="2"/>
              <a:buChar char="v"/>
            </a:pPr>
            <a:endParaRPr lang="en-US" sz="12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پیشگیری از سقوط  </a:t>
            </a:r>
          </a:p>
          <a:p>
            <a:pPr algn="r" rtl="1">
              <a:buClr>
                <a:srgbClr val="FF3300"/>
              </a:buClr>
              <a:buFont typeface="Wingdings" pitchFamily="2" charset="2"/>
              <a:buChar char="v"/>
            </a:pPr>
            <a:r>
              <a:rPr lang="fa-IR" sz="1200" b="1" dirty="0" smtClean="0">
                <a:cs typeface="B Zar" pitchFamily="2" charset="-78"/>
              </a:rPr>
              <a:t>  </a:t>
            </a:r>
          </a:p>
          <a:p>
            <a:pPr algn="r" rtl="1">
              <a:buClr>
                <a:srgbClr val="FF3300"/>
              </a:buClr>
              <a:buFont typeface="Wingdings" pitchFamily="2" charset="2"/>
              <a:buChar char="v"/>
            </a:pPr>
            <a:r>
              <a:rPr lang="fa-IR" sz="1200" b="1" dirty="0" smtClean="0">
                <a:cs typeface="B Zar" pitchFamily="2" charset="-78"/>
              </a:rPr>
              <a:t>پیشگیری ازخودکشی </a:t>
            </a:r>
          </a:p>
          <a:p>
            <a:pPr algn="r" rtl="1">
              <a:buClr>
                <a:srgbClr val="FF3300"/>
              </a:buClr>
              <a:buFont typeface="Wingdings" pitchFamily="2" charset="2"/>
              <a:buChar char="v"/>
            </a:pPr>
            <a:endParaRPr lang="en-US" sz="12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مدیریت ایمن دارویی</a:t>
            </a:r>
          </a:p>
          <a:p>
            <a:pPr algn="r" rtl="1">
              <a:buClr>
                <a:srgbClr val="FF3300"/>
              </a:buClr>
              <a:buFont typeface="Wingdings" pitchFamily="2" charset="2"/>
              <a:buChar char="v"/>
            </a:pPr>
            <a:endParaRPr lang="en-US" sz="1200" b="1" dirty="0" smtClean="0">
              <a:cs typeface="B Zar" pitchFamily="2" charset="-78"/>
            </a:endParaRPr>
          </a:p>
          <a:p>
            <a:pPr algn="r">
              <a:buClr>
                <a:srgbClr val="FF3300"/>
              </a:buClr>
              <a:buFont typeface="Wingdings" pitchFamily="2" charset="2"/>
              <a:buChar char="v"/>
            </a:pPr>
            <a:r>
              <a:rPr lang="fa-IR" sz="1200" b="1" dirty="0" smtClean="0">
                <a:cs typeface="B Zar" pitchFamily="2" charset="-78"/>
              </a:rPr>
              <a:t>حفظ حریم  وپیشگیری از غفلت ارتباطی  ومراقبتی وانزوای بیمار  </a:t>
            </a:r>
          </a:p>
          <a:p>
            <a:pPr algn="r">
              <a:buClr>
                <a:srgbClr val="FF3300"/>
              </a:buClr>
              <a:buFont typeface="Wingdings" pitchFamily="2" charset="2"/>
              <a:buChar char="v"/>
            </a:pPr>
            <a:endParaRPr lang="fa-IR" sz="1200" b="1" dirty="0" smtClean="0">
              <a:cs typeface="B Zar" pitchFamily="2" charset="-78"/>
            </a:endParaRPr>
          </a:p>
          <a:p>
            <a:pPr algn="r">
              <a:buClr>
                <a:srgbClr val="FF3300"/>
              </a:buClr>
              <a:buFont typeface="Wingdings" pitchFamily="2" charset="2"/>
              <a:buChar char="v"/>
            </a:pPr>
            <a:r>
              <a:rPr lang="fa-IR" sz="1200" b="1" dirty="0" smtClean="0">
                <a:cs typeface="B Zar" pitchFamily="2" charset="-78"/>
              </a:rPr>
              <a:t>کاهش مخاطرات سایر بیماران</a:t>
            </a:r>
            <a:endParaRPr lang="en-US" sz="1200" b="1" dirty="0" smtClean="0">
              <a:cs typeface="B Zar" pitchFamily="2" charset="-78"/>
            </a:endParaRPr>
          </a:p>
          <a:p>
            <a:pPr algn="r">
              <a:buClr>
                <a:srgbClr val="FF3300"/>
              </a:buClr>
              <a:buFont typeface="Wingdings" pitchFamily="2" charset="2"/>
              <a:buChar char="v"/>
            </a:pPr>
            <a:endParaRPr lang="fa-IR" sz="1200" b="1" dirty="0" smtClean="0">
              <a:cs typeface="B Zar" pitchFamily="2" charset="-78"/>
            </a:endParaRPr>
          </a:p>
          <a:p>
            <a:pPr algn="r">
              <a:buClr>
                <a:srgbClr val="FF3300"/>
              </a:buClr>
              <a:buFont typeface="Wingdings" pitchFamily="2" charset="2"/>
              <a:buChar char="v"/>
            </a:pPr>
            <a:r>
              <a:rPr lang="fa-IR" sz="1200" b="1" dirty="0" smtClean="0">
                <a:cs typeface="B Zar" pitchFamily="2" charset="-78"/>
              </a:rPr>
              <a:t> کاهش مخاطرات ارائه دهندگان خدمت</a:t>
            </a:r>
            <a:endParaRPr lang="fa-IR" sz="1200" dirty="0" smtClean="0">
              <a:cs typeface="B Zar" pitchFamily="2" charset="-78"/>
            </a:endParaRPr>
          </a:p>
        </p:txBody>
      </p:sp>
      <p:sp>
        <p:nvSpPr>
          <p:cNvPr id="5" name="Rectangle 4"/>
          <p:cNvSpPr/>
          <p:nvPr/>
        </p:nvSpPr>
        <p:spPr>
          <a:xfrm>
            <a:off x="1068512" y="1500027"/>
            <a:ext cx="3965825" cy="13459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None/>
            </a:pPr>
            <a:r>
              <a:rPr lang="fa-IR" dirty="0" smtClean="0"/>
              <a:t>ارائه مراقبت ایمن به بیماران آسیب پذیر با </a:t>
            </a:r>
            <a:r>
              <a:rPr lang="fa-IR" b="1" dirty="0" smtClean="0"/>
              <a:t>کاهش تاثیر محدودیتها یا </a:t>
            </a:r>
          </a:p>
          <a:p>
            <a:pPr algn="ctr">
              <a:buNone/>
            </a:pPr>
            <a:r>
              <a:rPr lang="fa-IR" b="1" dirty="0" smtClean="0"/>
              <a:t>شرایط خاص بیمار</a:t>
            </a:r>
            <a:r>
              <a:rPr lang="fa-IR" dirty="0" smtClean="0"/>
              <a:t> در مدت پذیرش،بستری وحین ترخیص مددجو با شیوه اخلاقی </a:t>
            </a:r>
          </a:p>
        </p:txBody>
      </p:sp>
      <p:sp>
        <p:nvSpPr>
          <p:cNvPr id="9" name="Rectangle 8"/>
          <p:cNvSpPr/>
          <p:nvPr/>
        </p:nvSpPr>
        <p:spPr>
          <a:xfrm>
            <a:off x="616448" y="4058293"/>
            <a:ext cx="5260369" cy="12842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buNone/>
            </a:pPr>
            <a:r>
              <a:rPr lang="fa-IR" dirty="0" smtClean="0"/>
              <a:t>نوزادان     کودکان     مادران باردار    سالمندان</a:t>
            </a:r>
          </a:p>
          <a:p>
            <a:pPr algn="ctr" rtl="1">
              <a:buNone/>
            </a:pPr>
            <a:r>
              <a:rPr lang="fa-IR" dirty="0" smtClean="0"/>
              <a:t>اختلالات ذهنی   معلولین</a:t>
            </a:r>
          </a:p>
          <a:p>
            <a:pPr algn="ctr" rtl="1">
              <a:buNone/>
            </a:pPr>
            <a:r>
              <a:rPr lang="fa-IR" dirty="0" smtClean="0"/>
              <a:t>مددجوی مراکز نگهداری   مجهول الهویه   ایدز   سوء مصرف مواد   افرادبی خانمان ،روان پریش  ،ضد اجتماعی،زندانی 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ب-1-4-3ارائه مراقبت ودرمان  به شیوه ایمن به بیمار پرخطر</a:t>
            </a:r>
            <a:endParaRPr lang="en-US" sz="1800" b="1" dirty="0">
              <a:cs typeface="B Zar" pitchFamily="2" charset="-78"/>
            </a:endParaRPr>
          </a:p>
        </p:txBody>
      </p:sp>
      <p:sp>
        <p:nvSpPr>
          <p:cNvPr id="3" name="Content Placeholder 2"/>
          <p:cNvSpPr>
            <a:spLocks noGrp="1"/>
          </p:cNvSpPr>
          <p:nvPr>
            <p:ph idx="1"/>
          </p:nvPr>
        </p:nvSpPr>
        <p:spPr/>
        <p:txBody>
          <a:bodyPr>
            <a:normAutofit lnSpcReduction="10000"/>
          </a:bodyPr>
          <a:lstStyle/>
          <a:p>
            <a:pPr algn="ctr" rtl="1">
              <a:buClr>
                <a:srgbClr val="FF3300"/>
              </a:buClr>
              <a:buFont typeface="Wingdings" pitchFamily="2" charset="2"/>
              <a:buChar char="v"/>
            </a:pPr>
            <a:r>
              <a:rPr lang="fa-IR" sz="2000" dirty="0" smtClean="0">
                <a:cs typeface="B Zar" pitchFamily="2" charset="-78"/>
              </a:rPr>
              <a:t>بیمارانی که بدلیل </a:t>
            </a:r>
            <a:r>
              <a:rPr lang="fa-IR" sz="2000" dirty="0" smtClean="0">
                <a:solidFill>
                  <a:srgbClr val="FF0000"/>
                </a:solidFill>
                <a:cs typeface="B Zar" pitchFamily="2" charset="-78"/>
              </a:rPr>
              <a:t>شرایط موقت یا دائم </a:t>
            </a:r>
            <a:r>
              <a:rPr lang="fa-IR" sz="2000" dirty="0" smtClean="0">
                <a:cs typeface="B Zar" pitchFamily="2" charset="-78"/>
              </a:rPr>
              <a:t>نیاز به خدمات تشخیصی درمانی  یا تمهیدات  پیشگیرانه  از خطر</a:t>
            </a:r>
          </a:p>
          <a:p>
            <a:pPr algn="ctr" rtl="1">
              <a:buClr>
                <a:srgbClr val="FF3300"/>
              </a:buClr>
              <a:buFont typeface="Wingdings" pitchFamily="2" charset="2"/>
              <a:buChar char="v"/>
            </a:pPr>
            <a:endParaRPr lang="fa-IR" sz="2000" dirty="0" smtClean="0">
              <a:cs typeface="B Zar" pitchFamily="2" charset="-78"/>
            </a:endParaRPr>
          </a:p>
          <a:p>
            <a:pPr algn="ctr" rtl="1">
              <a:buClr>
                <a:srgbClr val="FF3300"/>
              </a:buClr>
              <a:buFont typeface="Wingdings" pitchFamily="2" charset="2"/>
              <a:buChar char="v"/>
            </a:pPr>
            <a:r>
              <a:rPr lang="fa-IR" sz="2000" dirty="0" smtClean="0">
                <a:cs typeface="B Zar" pitchFamily="2" charset="-78"/>
              </a:rPr>
              <a:t> بصورت                                                     دارند</a:t>
            </a:r>
          </a:p>
          <a:p>
            <a:pPr algn="ctr" rtl="1">
              <a:buClr>
                <a:srgbClr val="FF3300"/>
              </a:buClr>
              <a:buFont typeface="Wingdings" pitchFamily="2" charset="2"/>
              <a:buChar char="v"/>
            </a:pPr>
            <a:endParaRPr lang="fa-IR" sz="2000" dirty="0" smtClean="0">
              <a:cs typeface="B Zar" pitchFamily="2" charset="-78"/>
            </a:endParaRPr>
          </a:p>
          <a:p>
            <a:pPr algn="ct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sz="1600" dirty="0" smtClean="0">
                <a:solidFill>
                  <a:srgbClr val="FF0000"/>
                </a:solidFill>
                <a:cs typeface="B Zar" pitchFamily="2" charset="-78"/>
              </a:rPr>
              <a:t>شناسایی  بیماروتعیین میزان ریسک  با ابزار مناسب</a:t>
            </a:r>
            <a:r>
              <a:rPr lang="fa-IR" sz="1200" dirty="0" smtClean="0">
                <a:cs typeface="B Zar" pitchFamily="2" charset="-78"/>
              </a:rPr>
              <a:t> مورس،برادن</a:t>
            </a: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r>
              <a:rPr lang="fa-IR" sz="1600" dirty="0" smtClean="0">
                <a:solidFill>
                  <a:srgbClr val="FF0000"/>
                </a:solidFill>
                <a:cs typeface="B Zar" pitchFamily="2" charset="-78"/>
              </a:rPr>
              <a:t>استفاده از دستبند شناسایی زرد با لحاظ کد مشخص </a:t>
            </a:r>
            <a:r>
              <a:rPr lang="fa-IR" sz="1200" dirty="0" smtClean="0">
                <a:cs typeface="B Zar" pitchFamily="2" charset="-78"/>
              </a:rPr>
              <a:t>برای هرگروه جهت پیشگیری از تشویش و نقض حریم بیمار  در همه بخشها</a:t>
            </a: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r>
              <a:rPr lang="fa-IR" sz="1600" dirty="0" smtClean="0">
                <a:solidFill>
                  <a:srgbClr val="FF0000"/>
                </a:solidFill>
                <a:cs typeface="B Zar" pitchFamily="2" charset="-78"/>
              </a:rPr>
              <a:t>آموزش اثر بخش  بیمار-خانواده </a:t>
            </a:r>
            <a:r>
              <a:rPr lang="fa-IR" sz="1200" dirty="0" smtClean="0">
                <a:cs typeface="B Zar" pitchFamily="2" charset="-78"/>
              </a:rPr>
              <a:t>جهت پیشگیری از بروز خطر </a:t>
            </a: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r>
              <a:rPr lang="fa-IR" sz="1600" dirty="0" smtClean="0">
                <a:solidFill>
                  <a:srgbClr val="FF0000"/>
                </a:solidFill>
                <a:cs typeface="B Zar" pitchFamily="2" charset="-78"/>
              </a:rPr>
              <a:t>شواهد اقدام  کنترل ومقابله با ریسک </a:t>
            </a:r>
            <a:r>
              <a:rPr lang="fa-IR" sz="1200" dirty="0" smtClean="0">
                <a:cs typeface="B Zar" pitchFamily="2" charset="-78"/>
              </a:rPr>
              <a:t>در برنامه های تشخیصی ،درمانی ومراقبتی</a:t>
            </a:r>
          </a:p>
          <a:p>
            <a:pPr algn="r" rtl="1">
              <a:buClr>
                <a:srgbClr val="FF3300"/>
              </a:buClr>
              <a:buFont typeface="Wingdings" pitchFamily="2" charset="2"/>
              <a:buChar char="v"/>
            </a:pPr>
            <a:endParaRPr lang="en-US" dirty="0">
              <a:cs typeface="B Zar" pitchFamily="2" charset="-78"/>
            </a:endParaRPr>
          </a:p>
        </p:txBody>
      </p:sp>
      <p:sp>
        <p:nvSpPr>
          <p:cNvPr id="4" name="Rectangle 3"/>
          <p:cNvSpPr/>
          <p:nvPr/>
        </p:nvSpPr>
        <p:spPr>
          <a:xfrm>
            <a:off x="2753473" y="3298005"/>
            <a:ext cx="6801492" cy="883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 شامل افراد </a:t>
            </a:r>
            <a:r>
              <a:rPr lang="fa-IR" dirty="0" smtClean="0">
                <a:solidFill>
                  <a:srgbClr val="FF0000"/>
                </a:solidFill>
              </a:rPr>
              <a:t>درمعرض   سقوط    زخم فشاری   خودکشی   سوءتغذیه   پلی فارماسی</a:t>
            </a:r>
          </a:p>
          <a:p>
            <a:pPr algn="ctr"/>
            <a:r>
              <a:rPr lang="fa-IR" dirty="0" smtClean="0">
                <a:solidFill>
                  <a:srgbClr val="FF0000"/>
                </a:solidFill>
              </a:rPr>
              <a:t>  ترومبوزهای وریدی وسایر</a:t>
            </a:r>
            <a:endParaRPr lang="en-US" dirty="0"/>
          </a:p>
        </p:txBody>
      </p:sp>
      <p:sp>
        <p:nvSpPr>
          <p:cNvPr id="5" name="Rectangle 4"/>
          <p:cNvSpPr/>
          <p:nvPr/>
        </p:nvSpPr>
        <p:spPr>
          <a:xfrm>
            <a:off x="4109662" y="2393879"/>
            <a:ext cx="3421295" cy="38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C000"/>
                </a:solidFill>
              </a:rPr>
              <a:t>ویژه و  در اولین فرصت</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781425" y="1615281"/>
            <a:ext cx="46291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424701" y="236306"/>
            <a:ext cx="5876818" cy="6621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ب-1- 5مراقبت ایمن،بموقع  وبدون وقفه  پزشکی </a:t>
            </a:r>
            <a:endParaRPr lang="en-US" sz="1800" b="1" dirty="0">
              <a:cs typeface="B Zar" pitchFamily="2" charset="-78"/>
            </a:endParaRPr>
          </a:p>
        </p:txBody>
      </p:sp>
      <p:sp>
        <p:nvSpPr>
          <p:cNvPr id="3" name="Content Placeholder 2"/>
          <p:cNvSpPr>
            <a:spLocks noGrp="1"/>
          </p:cNvSpPr>
          <p:nvPr>
            <p:ph idx="1"/>
          </p:nvPr>
        </p:nvSpPr>
        <p:spPr/>
        <p:txBody>
          <a:bodyPr>
            <a:normAutofit lnSpcReduction="10000"/>
          </a:bodyPr>
          <a:lstStyle/>
          <a:p>
            <a:pPr algn="r" rtl="1">
              <a:buClr>
                <a:srgbClr val="FF3300"/>
              </a:buClr>
              <a:buFont typeface="Wingdings" pitchFamily="2" charset="2"/>
              <a:buChar char="v"/>
            </a:pPr>
            <a:r>
              <a:rPr lang="fa-IR" sz="1600" dirty="0" smtClean="0">
                <a:cs typeface="B Zar" pitchFamily="2" charset="-78"/>
              </a:rPr>
              <a:t>ب-1- 5-1 </a:t>
            </a:r>
            <a:r>
              <a:rPr lang="fa-IR" sz="1600" dirty="0" smtClean="0">
                <a:solidFill>
                  <a:srgbClr val="FF0000"/>
                </a:solidFill>
                <a:cs typeface="B Zar" pitchFamily="2" charset="-78"/>
              </a:rPr>
              <a:t>شواهد ویزیت منظم روزانه بیمار توسط پزشک معالج/پزشک جانشین </a:t>
            </a:r>
            <a:r>
              <a:rPr lang="fa-IR" sz="1600" dirty="0" smtClean="0">
                <a:cs typeface="B Zar" pitchFamily="2" charset="-78"/>
              </a:rPr>
              <a:t>(متخصص مقیم /آنکال/دستیار ارشد  در  تخصص مشابه  در برگه های  دستور پزشک وسیر بیماری با لحاظ ساعت ،تاریخ ، مهر وامضاء</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ب-1- 5-2 </a:t>
            </a:r>
            <a:r>
              <a:rPr lang="fa-IR" sz="1600" dirty="0" smtClean="0">
                <a:solidFill>
                  <a:srgbClr val="FF0000"/>
                </a:solidFill>
                <a:cs typeface="B Zar" pitchFamily="2" charset="-78"/>
              </a:rPr>
              <a:t>دسترسی شبانه روزی به پزشک دارای صلاحیت بدون اختلال وتاخیر درروند  درمان</a:t>
            </a:r>
            <a:r>
              <a:rPr lang="fa-IR" sz="1600" dirty="0" smtClean="0">
                <a:cs typeface="B Zar" pitchFamily="2" charset="-78"/>
              </a:rPr>
              <a:t>(طبق برنامه مقیمی و آنکالی و با رعایت محدوده ابلاغی زمان ویزیت بیماران  الکتیو واورژانس (ابلاغی توط کمیته ارتقاء  راهبردی خدمات بخش اورژانس)</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ب-1-5-3</a:t>
            </a:r>
            <a:r>
              <a:rPr lang="fa-IR" sz="1600" dirty="0" smtClean="0">
                <a:solidFill>
                  <a:srgbClr val="FF0000"/>
                </a:solidFill>
                <a:cs typeface="B Zar" pitchFamily="2" charset="-78"/>
              </a:rPr>
              <a:t>برنامه ریزی و انجام مشاوره های تخصصی اورژانس در حداقل زمان </a:t>
            </a:r>
          </a:p>
          <a:p>
            <a:pPr algn="r" rtl="1">
              <a:buClr>
                <a:srgbClr val="FF3300"/>
              </a:buClr>
              <a:buFont typeface="Wingdings" pitchFamily="2" charset="2"/>
              <a:buChar char="v"/>
            </a:pPr>
            <a:r>
              <a:rPr lang="fa-IR" sz="1600" dirty="0" smtClean="0">
                <a:cs typeface="B Zar" pitchFamily="2" charset="-78"/>
              </a:rPr>
              <a:t>     انجام مشاوره با حضوربلادرنگ پزشک معالج  بر بالین ، اعلام تلفنی دستورات در وضعیت بحرانی  قبل از حضور توسط پزشک </a:t>
            </a:r>
          </a:p>
          <a:p>
            <a:pPr algn="r" rtl="1">
              <a:buClr>
                <a:srgbClr val="FF3300"/>
              </a:buClr>
              <a:buFont typeface="Wingdings" pitchFamily="2" charset="2"/>
              <a:buChar char="v"/>
            </a:pPr>
            <a:r>
              <a:rPr lang="fa-IR" sz="1600" dirty="0" smtClean="0">
                <a:cs typeface="B Zar" pitchFamily="2" charset="-78"/>
              </a:rPr>
              <a:t>     مستند سازی صحیح برگه درخواست مشاوره  وجواب مشاوره</a:t>
            </a:r>
          </a:p>
          <a:p>
            <a:pPr algn="r" rtl="1">
              <a:buClr>
                <a:srgbClr val="FF3300"/>
              </a:buClr>
              <a:buFont typeface="Wingdings" pitchFamily="2" charset="2"/>
              <a:buChar char="v"/>
            </a:pPr>
            <a:r>
              <a:rPr lang="fa-IR" sz="1600" dirty="0" smtClean="0">
                <a:cs typeface="B Zar" pitchFamily="2" charset="-78"/>
              </a:rPr>
              <a:t>     رعایت محدوده زمانی انجام مشاوره اورژانس</a:t>
            </a:r>
          </a:p>
          <a:p>
            <a:pPr algn="r" rtl="1">
              <a:buClr>
                <a:srgbClr val="FF3300"/>
              </a:buClr>
              <a:buFont typeface="Wingdings" pitchFamily="2" charset="2"/>
              <a:buChar char="v"/>
            </a:pPr>
            <a:r>
              <a:rPr lang="fa-IR" sz="1600" dirty="0" smtClean="0">
                <a:cs typeface="B Zar" pitchFamily="2" charset="-78"/>
              </a:rPr>
              <a:t>     اطلاع رسانی نتایج مشاوره</a:t>
            </a:r>
          </a:p>
          <a:p>
            <a:pPr algn="r" rtl="1">
              <a:buClr>
                <a:srgbClr val="FF3300"/>
              </a:buClr>
              <a:buFont typeface="Wingdings" pitchFamily="2" charset="2"/>
              <a:buChar char="v"/>
            </a:pPr>
            <a:r>
              <a:rPr lang="fa-IR" sz="1600" dirty="0" smtClean="0">
                <a:cs typeface="B Zar" pitchFamily="2" charset="-78"/>
              </a:rPr>
              <a:t>     مستند سازی برگه دستورات پزشک معالج و پیگیری  اجرای دستورات مشاوره</a:t>
            </a:r>
          </a:p>
          <a:p>
            <a:pPr algn="r" rtl="1">
              <a:buClr>
                <a:srgbClr val="FF3300"/>
              </a:buClr>
              <a:buFont typeface="Wingdings" pitchFamily="2" charset="2"/>
              <a:buChar char="v"/>
            </a:pPr>
            <a:r>
              <a:rPr lang="fa-IR" sz="1600" dirty="0" smtClean="0">
                <a:cs typeface="B Zar" pitchFamily="2" charset="-78"/>
              </a:rPr>
              <a:t>ب-1-5-4 </a:t>
            </a:r>
            <a:r>
              <a:rPr lang="fa-IR" sz="1600" dirty="0" smtClean="0">
                <a:solidFill>
                  <a:srgbClr val="FF0000"/>
                </a:solidFill>
                <a:cs typeface="B Zar" pitchFamily="2" charset="-78"/>
              </a:rPr>
              <a:t>برنامه ریزی و انجام مشاوره های تخصصی غیر اورژانس در حداقل زمان (مشاوره حضوری با رعایت محدوده زمانی ابلاغی)</a:t>
            </a:r>
          </a:p>
          <a:p>
            <a:pPr algn="r" rtl="1">
              <a:buClr>
                <a:srgbClr val="FF3300"/>
              </a:buClr>
              <a:buFont typeface="Wingdings" pitchFamily="2" charset="2"/>
              <a:buChar char="v"/>
            </a:pPr>
            <a:endParaRPr lang="fa-IR" sz="1600" dirty="0" smtClean="0">
              <a:solidFill>
                <a:srgbClr val="FF0000"/>
              </a:solidFill>
              <a:cs typeface="B Zar" pitchFamily="2" charset="-78"/>
            </a:endParaRPr>
          </a:p>
          <a:p>
            <a:pPr algn="r" rtl="1">
              <a:buClr>
                <a:srgbClr val="FF3300"/>
              </a:buClr>
              <a:buFont typeface="Wingdings" pitchFamily="2" charset="2"/>
              <a:buChar char="v"/>
            </a:pPr>
            <a:r>
              <a:rPr lang="fa-IR" sz="1600" dirty="0" smtClean="0">
                <a:cs typeface="B Zar" pitchFamily="2" charset="-78"/>
              </a:rPr>
              <a:t>ب-1-5-5</a:t>
            </a:r>
            <a:r>
              <a:rPr lang="fa-IR" sz="1600" dirty="0" smtClean="0">
                <a:solidFill>
                  <a:srgbClr val="FF0000"/>
                </a:solidFill>
                <a:cs typeface="B Zar" pitchFamily="2" charset="-78"/>
              </a:rPr>
              <a:t>انجام اقدامات تشخیصی درمانی (توصیه شده توسط مشاوریا سایراعضاء تیم درمان)با محوریت (دستور)  پزشک معالج ومستندسازی آن در اولین حضور پزشک بر بالین     </a:t>
            </a:r>
          </a:p>
          <a:p>
            <a:pPr algn="r" rtl="1">
              <a:buClr>
                <a:srgbClr val="FF3300"/>
              </a:buClr>
              <a:buFont typeface="Wingdings" pitchFamily="2" charset="2"/>
              <a:buChar char="v"/>
            </a:pPr>
            <a:r>
              <a:rPr lang="fa-IR" sz="1600" dirty="0" smtClean="0">
                <a:solidFill>
                  <a:srgbClr val="FF0000"/>
                </a:solidFill>
                <a:cs typeface="B Zar" pitchFamily="2" charset="-78"/>
              </a:rPr>
              <a:t> شواهد </a:t>
            </a:r>
            <a:r>
              <a:rPr lang="fa-IR" sz="1600" dirty="0" smtClean="0">
                <a:solidFill>
                  <a:srgbClr val="00B050"/>
                </a:solidFill>
                <a:cs typeface="B Zar" pitchFamily="2" charset="-78"/>
              </a:rPr>
              <a:t>اجرا و انجام اقدامات تشخیصی درمانی  با آگاهی و تایید پزشک معالج  و در صورت عدم دسترسی پزشک /جانشین وذیصلاح</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en-US" sz="1600" dirty="0">
              <a:cs typeface="B Za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normAutofit/>
          </a:bodyPr>
          <a:lstStyle/>
          <a:p>
            <a:pPr algn="r" rtl="1">
              <a:buClr>
                <a:srgbClr val="FF3300"/>
              </a:buClr>
              <a:buFont typeface="Wingdings" pitchFamily="2" charset="2"/>
              <a:buChar char="v"/>
            </a:pPr>
            <a:r>
              <a:rPr lang="fa-IR" sz="1600" dirty="0" smtClean="0">
                <a:cs typeface="B Zar" pitchFamily="2" charset="-78"/>
              </a:rPr>
              <a:t>ب-1-5-6 مدیریت درد</a:t>
            </a:r>
            <a:endParaRPr lang="fa-IR" sz="1600" dirty="0" smtClean="0">
              <a:solidFill>
                <a:schemeClr val="accent6"/>
              </a:solidFill>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فراهم سازی دسترسی به </a:t>
            </a:r>
            <a:r>
              <a:rPr lang="fa-IR" sz="1600" dirty="0" smtClean="0">
                <a:solidFill>
                  <a:srgbClr val="FF0000"/>
                </a:solidFill>
                <a:cs typeface="B Zar" pitchFamily="2" charset="-78"/>
              </a:rPr>
              <a:t>اکسیژن،ساکشن ووسایل احیاء</a:t>
            </a:r>
          </a:p>
          <a:p>
            <a:pPr algn="r" rtl="1">
              <a:buClr>
                <a:srgbClr val="FF3300"/>
              </a:buClr>
              <a:buFont typeface="Wingdings" pitchFamily="2" charset="2"/>
              <a:buChar char="v"/>
            </a:pPr>
            <a:endParaRPr lang="fa-IR" sz="1600" dirty="0" smtClean="0">
              <a:solidFill>
                <a:srgbClr val="FF0000"/>
              </a:solidFill>
              <a:cs typeface="B Zar" pitchFamily="2" charset="-78"/>
            </a:endParaRPr>
          </a:p>
          <a:p>
            <a:pPr algn="r" rtl="1">
              <a:buClr>
                <a:srgbClr val="FF3300"/>
              </a:buClr>
              <a:buFont typeface="Wingdings" pitchFamily="2" charset="2"/>
              <a:buChar char="v"/>
            </a:pPr>
            <a:r>
              <a:rPr lang="fa-IR" sz="1600" dirty="0" smtClean="0">
                <a:cs typeface="B Zar" pitchFamily="2" charset="-78"/>
              </a:rPr>
              <a:t>توجه به بیماران آسیب پذیر</a:t>
            </a:r>
            <a:r>
              <a:rPr lang="fa-IR" sz="1600" dirty="0" smtClean="0">
                <a:solidFill>
                  <a:srgbClr val="FF0000"/>
                </a:solidFill>
                <a:cs typeface="B Zar" pitchFamily="2" charset="-78"/>
              </a:rPr>
              <a:t>کودکان-سالمندان و مادران باردار </a:t>
            </a:r>
          </a:p>
          <a:p>
            <a:pPr algn="r" rtl="1">
              <a:buClr>
                <a:srgbClr val="FF3300"/>
              </a:buClr>
              <a:buFont typeface="Wingdings" pitchFamily="2" charset="2"/>
              <a:buChar char="v"/>
            </a:pPr>
            <a:r>
              <a:rPr lang="fa-IR" sz="1600" dirty="0" smtClean="0">
                <a:cs typeface="B Zar" pitchFamily="2" charset="-78"/>
              </a:rPr>
              <a:t>رعایت تمهیدات ایمنی در موارد استفاده از پمپ جهت تجویز مخدر </a:t>
            </a:r>
            <a:r>
              <a:rPr lang="fa-IR" sz="1600" dirty="0" smtClean="0">
                <a:solidFill>
                  <a:srgbClr val="FF0000"/>
                </a:solidFill>
                <a:cs typeface="B Zar" pitchFamily="2" charset="-78"/>
              </a:rPr>
              <a:t>مانیتورینگ</a:t>
            </a:r>
            <a:r>
              <a:rPr lang="fa-IR" sz="1600" dirty="0" smtClean="0">
                <a:cs typeface="B Zar" pitchFamily="2" charset="-78"/>
              </a:rPr>
              <a:t>،</a:t>
            </a:r>
            <a:r>
              <a:rPr lang="fa-IR" sz="1600" dirty="0" smtClean="0">
                <a:solidFill>
                  <a:srgbClr val="FF0000"/>
                </a:solidFill>
                <a:cs typeface="B Zar" pitchFamily="2" charset="-78"/>
              </a:rPr>
              <a:t> مراقبت موردی </a:t>
            </a:r>
            <a:r>
              <a:rPr lang="fa-IR" sz="1600" dirty="0" smtClean="0">
                <a:cs typeface="B Zar" pitchFamily="2" charset="-78"/>
              </a:rPr>
              <a:t>،</a:t>
            </a:r>
            <a:r>
              <a:rPr lang="fa-IR" sz="1600" dirty="0" smtClean="0">
                <a:solidFill>
                  <a:srgbClr val="FF0000"/>
                </a:solidFill>
                <a:cs typeface="B Zar" pitchFamily="2" charset="-78"/>
              </a:rPr>
              <a:t>کنترل علائم </a:t>
            </a:r>
            <a:r>
              <a:rPr lang="en-US" sz="1600" dirty="0" smtClean="0">
                <a:solidFill>
                  <a:srgbClr val="FF0000"/>
                </a:solidFill>
                <a:cs typeface="B Zar" pitchFamily="2" charset="-78"/>
              </a:rPr>
              <a:t>OVERDOSE</a:t>
            </a:r>
            <a:r>
              <a:rPr lang="fa-IR" sz="1600" dirty="0" smtClean="0">
                <a:solidFill>
                  <a:srgbClr val="FF0000"/>
                </a:solidFill>
                <a:cs typeface="B Zar" pitchFamily="2" charset="-78"/>
              </a:rPr>
              <a:t> </a:t>
            </a:r>
            <a:r>
              <a:rPr lang="fa-IR" sz="1600" dirty="0" smtClean="0">
                <a:cs typeface="B Zar" pitchFamily="2" charset="-78"/>
              </a:rPr>
              <a:t>،</a:t>
            </a:r>
            <a:r>
              <a:rPr lang="fa-IR" sz="1600" dirty="0" smtClean="0">
                <a:solidFill>
                  <a:srgbClr val="FF0000"/>
                </a:solidFill>
                <a:cs typeface="B Zar" pitchFamily="2" charset="-78"/>
              </a:rPr>
              <a:t>پیشگیری از سقوط و آسپیراسیون </a:t>
            </a:r>
          </a:p>
          <a:p>
            <a:pPr algn="r" rtl="1">
              <a:buClr>
                <a:srgbClr val="FF3300"/>
              </a:buClr>
              <a:buFont typeface="Wingdings" pitchFamily="2" charset="2"/>
              <a:buChar char="v"/>
            </a:pPr>
            <a:r>
              <a:rPr lang="fa-IR" sz="1600" dirty="0" smtClean="0">
                <a:cs typeface="B Zar" pitchFamily="2" charset="-78"/>
              </a:rPr>
              <a:t>مانیتورمستقیم  بیمار از نظر سطح هوشیاری ،برادی پنه و آپنه   در فواصل منظم  با مانیتور و مشاهده بیمار از فاصله نزدیک  و اجرای مراقبت پرستاری به شیوه موردی</a:t>
            </a:r>
          </a:p>
          <a:p>
            <a:pPr algn="r" rtl="1">
              <a:buClr>
                <a:srgbClr val="FF3300"/>
              </a:buClr>
              <a:buFont typeface="Wingdings" pitchFamily="2" charset="2"/>
              <a:buChar char="v"/>
            </a:pPr>
            <a:r>
              <a:rPr lang="fa-IR" sz="1600" dirty="0" smtClean="0">
                <a:cs typeface="B Zar" pitchFamily="2" charset="-78"/>
              </a:rPr>
              <a:t>توجه به دستورات پزشک و فواصل مجاز تزریق دارو و آخرین دوز داروی دریافتی(بویژه در بیماران تحویل گرفته شده از اتاق عمل)</a:t>
            </a:r>
          </a:p>
          <a:p>
            <a:pPr algn="r" rtl="1">
              <a:buClr>
                <a:srgbClr val="FF3300"/>
              </a:buClr>
              <a:buFont typeface="Wingdings" pitchFamily="2" charset="2"/>
              <a:buChar char="v"/>
            </a:pPr>
            <a:r>
              <a:rPr lang="fa-IR" sz="1600" dirty="0" smtClean="0">
                <a:cs typeface="B Zar" pitchFamily="2" charset="-78"/>
              </a:rPr>
              <a:t>پیشگیری از عوارض مخدرهای تزریقی </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 دستورالعمل شماره400/12843د مورخ 1395/4/27</a:t>
            </a:r>
            <a:endParaRPr lang="en-US" sz="1600" dirty="0">
              <a:cs typeface="B Zar" pitchFamily="2" charset="-78"/>
            </a:endParaRPr>
          </a:p>
        </p:txBody>
      </p:sp>
      <p:sp>
        <p:nvSpPr>
          <p:cNvPr id="4" name="Rectangle 3"/>
          <p:cNvSpPr/>
          <p:nvPr/>
        </p:nvSpPr>
        <p:spPr>
          <a:xfrm>
            <a:off x="6935056" y="1623317"/>
            <a:ext cx="2630184" cy="30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accent6"/>
                </a:solidFill>
              </a:rPr>
              <a:t>به شیوه اثربخش وایمن</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33788" y="66675"/>
            <a:ext cx="4924425" cy="672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ب-1-5-7 ویزیت متخصص مقیم بلافاصله بر بالین </a:t>
            </a:r>
            <a:endParaRPr lang="en-US" sz="1800" b="1" dirty="0">
              <a:cs typeface="B Zar" pitchFamily="2" charset="-78"/>
            </a:endParaRPr>
          </a:p>
        </p:txBody>
      </p:sp>
      <p:sp>
        <p:nvSpPr>
          <p:cNvPr id="3" name="Content Placeholder 2"/>
          <p:cNvSpPr>
            <a:spLocks noGrp="1"/>
          </p:cNvSpPr>
          <p:nvPr>
            <p:ph idx="1"/>
          </p:nvPr>
        </p:nvSpPr>
        <p:spPr/>
        <p:txBody>
          <a:bodyPr>
            <a:normAutofit fontScale="77500" lnSpcReduction="20000"/>
          </a:bodyPr>
          <a:lstStyle/>
          <a:p>
            <a:pPr algn="r" rtl="1">
              <a:buClr>
                <a:srgbClr val="FF3300"/>
              </a:buClr>
              <a:buFont typeface="Wingdings" pitchFamily="2" charset="2"/>
              <a:buChar char="v"/>
            </a:pPr>
            <a:r>
              <a:rPr lang="fa-IR" sz="2000" dirty="0" smtClean="0">
                <a:solidFill>
                  <a:schemeClr val="accent6"/>
                </a:solidFill>
                <a:cs typeface="B Zar" pitchFamily="2" charset="-78"/>
              </a:rPr>
              <a:t>دربیمارستان جنرال  </a:t>
            </a:r>
          </a:p>
          <a:p>
            <a:pPr algn="r" rtl="1">
              <a:buClr>
                <a:srgbClr val="FF3300"/>
              </a:buClr>
              <a:buFont typeface="Wingdings" pitchFamily="2" charset="2"/>
              <a:buChar char="v"/>
            </a:pPr>
            <a:endParaRPr lang="fa-IR" sz="2000" dirty="0" smtClean="0">
              <a:solidFill>
                <a:schemeClr val="accent6"/>
              </a:solidFill>
              <a:cs typeface="B Zar" pitchFamily="2" charset="-78"/>
            </a:endParaRPr>
          </a:p>
          <a:p>
            <a:pPr algn="r" rtl="1">
              <a:buClr>
                <a:srgbClr val="FF3300"/>
              </a:buClr>
              <a:buFont typeface="Wingdings" pitchFamily="2" charset="2"/>
              <a:buChar char="v"/>
            </a:pPr>
            <a:r>
              <a:rPr lang="fa-IR" sz="1600" dirty="0" smtClean="0">
                <a:cs typeface="B Zar" pitchFamily="2" charset="-78"/>
              </a:rPr>
              <a:t> در 96-64تخت فعال                     یک  نفر متخصص مقیم   داخلی/جراح عمومی/طب اورژانس</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در 256-96تخت فعال                    4-2 نفر متخصص مقیم در رشته های مورد نیاز </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dirty="0" smtClean="0">
                <a:cs typeface="B Zar" pitchFamily="2" charset="-78"/>
              </a:rPr>
              <a:t>در مراکز بیش از 256تخت فعال         6-4  نفر متخصص مقیم در رشته های مورد نیاز </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2000" dirty="0" smtClean="0">
                <a:solidFill>
                  <a:schemeClr val="accent6"/>
                </a:solidFill>
                <a:cs typeface="B Zar" pitchFamily="2" charset="-78"/>
              </a:rPr>
              <a:t>در بیمارستان تک تخصصی </a:t>
            </a:r>
          </a:p>
          <a:p>
            <a:pPr algn="r" rtl="1">
              <a:buClr>
                <a:srgbClr val="FF3300"/>
              </a:buClr>
              <a:buFont typeface="Wingdings" pitchFamily="2" charset="2"/>
              <a:buChar char="v"/>
            </a:pPr>
            <a:r>
              <a:rPr lang="fa-IR" sz="2000" dirty="0" smtClean="0">
                <a:solidFill>
                  <a:schemeClr val="accent6"/>
                </a:solidFill>
                <a:cs typeface="B Zar" pitchFamily="2" charset="-78"/>
              </a:rPr>
              <a:t>زنان                             سه نفر  متخصص مقیم زنان ،بیهوشی و اطفال </a:t>
            </a:r>
          </a:p>
          <a:p>
            <a:pPr algn="r" rtl="1">
              <a:buClr>
                <a:srgbClr val="FF3300"/>
              </a:buClr>
              <a:buFont typeface="Wingdings" pitchFamily="2" charset="2"/>
              <a:buChar char="v"/>
            </a:pPr>
            <a:r>
              <a:rPr lang="fa-IR" sz="2000" dirty="0" smtClean="0">
                <a:solidFill>
                  <a:schemeClr val="accent6"/>
                </a:solidFill>
                <a:cs typeface="B Zar" pitchFamily="2" charset="-78"/>
              </a:rPr>
              <a:t>جراحی غیر زنان              دونفر  متخصص مقیم جراح مربوطه  و بیهوشی </a:t>
            </a:r>
          </a:p>
          <a:p>
            <a:pPr algn="r" rtl="1">
              <a:buClr>
                <a:srgbClr val="FF3300"/>
              </a:buClr>
              <a:buFont typeface="Wingdings" pitchFamily="2" charset="2"/>
              <a:buChar char="v"/>
            </a:pPr>
            <a:r>
              <a:rPr lang="fa-IR" sz="2000" dirty="0" smtClean="0">
                <a:solidFill>
                  <a:schemeClr val="accent6"/>
                </a:solidFill>
                <a:cs typeface="B Zar" pitchFamily="2" charset="-78"/>
              </a:rPr>
              <a:t>چشم                             یک نفر  متخصص چشم پزشک </a:t>
            </a:r>
          </a:p>
          <a:p>
            <a:pPr algn="r" rtl="1">
              <a:buClr>
                <a:srgbClr val="FF3300"/>
              </a:buClr>
              <a:buFont typeface="Wingdings" pitchFamily="2" charset="2"/>
              <a:buChar char="v"/>
            </a:pPr>
            <a:r>
              <a:rPr lang="fa-IR" sz="2000" dirty="0" smtClean="0">
                <a:solidFill>
                  <a:schemeClr val="accent6"/>
                </a:solidFill>
                <a:cs typeface="B Zar" pitchFamily="2" charset="-78"/>
              </a:rPr>
              <a:t>غیر جراحی                    یک نفر  متخصص همان رشته </a:t>
            </a:r>
          </a:p>
          <a:p>
            <a:pPr algn="r" rtl="1">
              <a:buClr>
                <a:srgbClr val="FF3300"/>
              </a:buClr>
              <a:buFont typeface="Wingdings" pitchFamily="2" charset="2"/>
              <a:buChar char="v"/>
            </a:pPr>
            <a:endParaRPr lang="fa-IR" sz="2000" dirty="0" smtClean="0">
              <a:solidFill>
                <a:schemeClr val="accent6"/>
              </a:solidFill>
              <a:cs typeface="B Zar" pitchFamily="2" charset="-78"/>
            </a:endParaRPr>
          </a:p>
          <a:p>
            <a:pPr algn="r" rtl="1">
              <a:buClr>
                <a:srgbClr val="FF3300"/>
              </a:buClr>
              <a:buFont typeface="Wingdings" pitchFamily="2" charset="2"/>
              <a:buChar char="v"/>
            </a:pPr>
            <a:endParaRPr lang="fa-IR" sz="2000" dirty="0" smtClean="0">
              <a:solidFill>
                <a:schemeClr val="accent6"/>
              </a:solidFill>
              <a:cs typeface="B Zar" pitchFamily="2" charset="-78"/>
            </a:endParaRPr>
          </a:p>
          <a:p>
            <a:pPr algn="r" rtl="1">
              <a:buClr>
                <a:srgbClr val="FF3300"/>
              </a:buClr>
              <a:buFont typeface="Wingdings" pitchFamily="2" charset="2"/>
              <a:buChar char="v"/>
            </a:pPr>
            <a:r>
              <a:rPr lang="fa-IR" sz="2000" dirty="0" smtClean="0">
                <a:cs typeface="B Zar" pitchFamily="2" charset="-78"/>
              </a:rPr>
              <a:t>در</a:t>
            </a:r>
            <a:r>
              <a:rPr lang="fa-IR" sz="2000" dirty="0" smtClean="0">
                <a:solidFill>
                  <a:schemeClr val="accent6"/>
                </a:solidFill>
                <a:cs typeface="B Zar" pitchFamily="2" charset="-78"/>
              </a:rPr>
              <a:t> مراکز تروما              یک نفر متخصص ارتوپدی مقیم </a:t>
            </a:r>
          </a:p>
          <a:p>
            <a:pPr algn="r" rtl="1">
              <a:buClr>
                <a:srgbClr val="FF3300"/>
              </a:buClr>
              <a:buFont typeface="Wingdings" pitchFamily="2" charset="2"/>
              <a:buChar char="v"/>
            </a:pPr>
            <a:endParaRPr lang="fa-IR" sz="2000" dirty="0" smtClean="0">
              <a:solidFill>
                <a:schemeClr val="accent6"/>
              </a:solidFill>
              <a:cs typeface="B Zar" pitchFamily="2" charset="-78"/>
            </a:endParaRPr>
          </a:p>
          <a:p>
            <a:pPr algn="r" rtl="1">
              <a:buClr>
                <a:srgbClr val="FF3300"/>
              </a:buClr>
              <a:buFont typeface="Wingdings" pitchFamily="2" charset="2"/>
              <a:buChar char="v"/>
            </a:pPr>
            <a:r>
              <a:rPr lang="fa-IR" sz="2000" dirty="0" smtClean="0">
                <a:cs typeface="B Zar" pitchFamily="2" charset="-78"/>
              </a:rPr>
              <a:t>در</a:t>
            </a:r>
            <a:r>
              <a:rPr lang="fa-IR" sz="2000" dirty="0" smtClean="0">
                <a:solidFill>
                  <a:schemeClr val="accent6"/>
                </a:solidFill>
                <a:cs typeface="B Zar" pitchFamily="2" charset="-78"/>
              </a:rPr>
              <a:t> مراکز ترومای اصلی  مرکز استان  یک متخصص ارتوپدی، یک جراحی مغز و اعصاب  و یک  فوق تخصص جراحی عروقی</a:t>
            </a:r>
            <a:endParaRPr lang="en-US" sz="2000" dirty="0">
              <a:solidFill>
                <a:schemeClr val="accent6"/>
              </a:solidFill>
              <a:cs typeface="B Za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ب-1-6 دارودهی با رعایت اصول ایمنی و ضوابط </a:t>
            </a:r>
            <a:endParaRPr lang="en-US" sz="1800" b="1" dirty="0">
              <a:cs typeface="B Zar" pitchFamily="2" charset="-78"/>
            </a:endParaRPr>
          </a:p>
        </p:txBody>
      </p:sp>
      <p:sp>
        <p:nvSpPr>
          <p:cNvPr id="3" name="Content Placeholder 2"/>
          <p:cNvSpPr>
            <a:spLocks noGrp="1"/>
          </p:cNvSpPr>
          <p:nvPr>
            <p:ph idx="1"/>
          </p:nvPr>
        </p:nvSpPr>
        <p:spPr/>
        <p:txBody>
          <a:bodyPr>
            <a:normAutofit/>
          </a:bodyPr>
          <a:lstStyle/>
          <a:p>
            <a:pPr algn="r" rtl="1">
              <a:buClr>
                <a:srgbClr val="FF3300"/>
              </a:buClr>
              <a:buFont typeface="Wingdings" pitchFamily="2" charset="2"/>
              <a:buChar char="v"/>
            </a:pPr>
            <a:r>
              <a:rPr lang="fa-IR" sz="2400" dirty="0" smtClean="0">
                <a:cs typeface="B Zar" pitchFamily="2" charset="-78"/>
              </a:rPr>
              <a:t> ب-1-6-1نگهداشت و تجویز ایمن  دارو مخدر در بخش</a:t>
            </a:r>
          </a:p>
          <a:p>
            <a:pPr algn="r" rtl="1">
              <a:buClr>
                <a:srgbClr val="FF3300"/>
              </a:buClr>
              <a:buFont typeface="Wingdings" pitchFamily="2" charset="2"/>
              <a:buChar char="v"/>
            </a:pPr>
            <a:endParaRPr lang="fa-IR" sz="2400" dirty="0" smtClean="0">
              <a:cs typeface="B Zar" pitchFamily="2" charset="-78"/>
            </a:endParaRPr>
          </a:p>
          <a:p>
            <a:pPr algn="r" rtl="1">
              <a:buClr>
                <a:srgbClr val="FF3300"/>
              </a:buClr>
              <a:buFont typeface="Wingdings" pitchFamily="2" charset="2"/>
              <a:buChar char="v"/>
            </a:pPr>
            <a:r>
              <a:rPr lang="fa-IR" sz="2400" dirty="0" smtClean="0">
                <a:cs typeface="B Zar" pitchFamily="2" charset="-78"/>
              </a:rPr>
              <a:t>ب-1-6-2  نگهداری ،تجویز و مصرف ایمن داروهای با هشدار بالا         </a:t>
            </a:r>
          </a:p>
          <a:p>
            <a:pPr algn="r" rtl="1">
              <a:buClr>
                <a:srgbClr val="FF3300"/>
              </a:buClr>
              <a:buNone/>
            </a:pPr>
            <a:endParaRPr lang="fa-IR" sz="2400" dirty="0" smtClean="0">
              <a:cs typeface="B Za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5626"/>
            <a:ext cx="10972800" cy="472611"/>
          </a:xfrm>
        </p:spPr>
        <p:txBody>
          <a:bodyPr>
            <a:normAutofit fontScale="90000"/>
          </a:bodyPr>
          <a:lstStyle/>
          <a:p>
            <a:pPr algn="r" rtl="1">
              <a:buClr>
                <a:srgbClr val="FF3300"/>
              </a:buClr>
              <a:defRPr/>
            </a:pPr>
            <a:r>
              <a:rPr lang="fa-IR" sz="2000" b="1" dirty="0" smtClean="0">
                <a:cs typeface="B Zar" pitchFamily="2" charset="-78"/>
              </a:rPr>
              <a:t>ب-1-1    شناسایی فعال بیمارمطابق ضوابط</a:t>
            </a:r>
            <a:r>
              <a:rPr lang="en-US" sz="2000" dirty="0" smtClean="0">
                <a:solidFill>
                  <a:srgbClr val="FF0000"/>
                </a:solidFill>
                <a:latin typeface="Arial Rounded MT Bold" pitchFamily="34" charset="0"/>
                <a:cs typeface="B Zar" pitchFamily="2" charset="-78"/>
              </a:rPr>
              <a:t> </a:t>
            </a:r>
            <a:r>
              <a:rPr lang="fa-IR" sz="2000" dirty="0" smtClean="0">
                <a:solidFill>
                  <a:srgbClr val="FF0000"/>
                </a:solidFill>
                <a:latin typeface="Arial Rounded MT Bold" pitchFamily="34" charset="0"/>
                <a:cs typeface="B Zar" pitchFamily="2" charset="-78"/>
              </a:rPr>
              <a:t>با حداقل دوشناسه </a:t>
            </a:r>
            <a:r>
              <a:rPr lang="fa-IR" sz="2000" b="1" dirty="0" smtClean="0">
                <a:cs typeface="B Zar" pitchFamily="2" charset="-78"/>
              </a:rPr>
              <a:t>با توجه به رنگ دستبند قبل از  اقدامات تشخیصی درمانی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B Zar" pitchFamily="2" charset="-78"/>
              </a:rPr>
              <a:t/>
            </a:r>
            <a:b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B Zar" pitchFamily="2" charset="-78"/>
              </a:rPr>
            </a:br>
            <a:r>
              <a:rPr lang="fa-IR" sz="2000" b="1" dirty="0" smtClean="0">
                <a:cs typeface="B Zar" pitchFamily="2" charset="-78"/>
              </a:rPr>
              <a:t/>
            </a:r>
            <a:br>
              <a:rPr lang="fa-IR" sz="2000" b="1" dirty="0" smtClean="0">
                <a:cs typeface="B Zar" pitchFamily="2" charset="-78"/>
              </a:rPr>
            </a:br>
            <a:r>
              <a:rPr lang="fa-IR" sz="2000" dirty="0" smtClean="0">
                <a:solidFill>
                  <a:srgbClr val="FF0000"/>
                </a:solidFill>
                <a:latin typeface="Arial Rounded MT Bold" pitchFamily="34" charset="0"/>
                <a:cs typeface="B Zar" pitchFamily="2" charset="-78"/>
              </a:rPr>
              <a:t>                                                                                                            </a:t>
            </a:r>
            <a:endParaRPr lang="en-US" sz="2000" dirty="0">
              <a:solidFill>
                <a:srgbClr val="FF0000"/>
              </a:solidFill>
              <a:latin typeface="Arial Rounded MT Bold" pitchFamily="34" charset="0"/>
              <a:cs typeface="B Zar" pitchFamily="2" charset="-78"/>
            </a:endParaRPr>
          </a:p>
        </p:txBody>
      </p:sp>
      <p:sp>
        <p:nvSpPr>
          <p:cNvPr id="17" name="Text Placeholder 16"/>
          <p:cNvSpPr>
            <a:spLocks noGrp="1"/>
          </p:cNvSpPr>
          <p:nvPr>
            <p:ph type="body" idx="1"/>
          </p:nvPr>
        </p:nvSpPr>
        <p:spPr>
          <a:xfrm>
            <a:off x="753438" y="1072776"/>
            <a:ext cx="4414463" cy="639762"/>
          </a:xfrm>
        </p:spPr>
        <p:txBody>
          <a:bodyPr>
            <a:normAutofit/>
          </a:bodyPr>
          <a:lstStyle/>
          <a:p>
            <a:pPr algn="r"/>
            <a:r>
              <a:rPr lang="fa-IR" sz="1400" u="sng" dirty="0" smtClean="0">
                <a:cs typeface="B Zar" pitchFamily="2" charset="-78"/>
              </a:rPr>
              <a:t>نام و نام خانوادگی  وتاریخ تولد به روز –ماه  وسال   </a:t>
            </a:r>
            <a:r>
              <a:rPr lang="fa-IR" sz="1400" dirty="0" smtClean="0">
                <a:cs typeface="B Zar" pitchFamily="2" charset="-78"/>
              </a:rPr>
              <a:t>              و قید نام پدر در موارد  مشابهت اسمی بیماران</a:t>
            </a:r>
            <a:endParaRPr lang="en-US" sz="1400" dirty="0"/>
          </a:p>
        </p:txBody>
      </p:sp>
      <p:sp>
        <p:nvSpPr>
          <p:cNvPr id="3" name="Content Placeholder 2"/>
          <p:cNvSpPr>
            <a:spLocks noGrp="1"/>
          </p:cNvSpPr>
          <p:nvPr>
            <p:ph sz="half" idx="2"/>
          </p:nvPr>
        </p:nvSpPr>
        <p:spPr>
          <a:xfrm>
            <a:off x="558230" y="1743360"/>
            <a:ext cx="4311722" cy="5561565"/>
          </a:xfrm>
        </p:spPr>
        <p:txBody>
          <a:bodyPr>
            <a:normAutofit fontScale="25000" lnSpcReduction="20000"/>
          </a:bodyPr>
          <a:lstStyle/>
          <a:p>
            <a:pPr algn="r" rtl="1">
              <a:buClr>
                <a:srgbClr val="FF3300"/>
              </a:buClr>
              <a:buNone/>
            </a:pPr>
            <a:r>
              <a:rPr lang="fa-IR" sz="1200" b="1" dirty="0" smtClean="0">
                <a:cs typeface="B Zar" pitchFamily="2" charset="-78"/>
              </a:rPr>
              <a:t> </a:t>
            </a:r>
            <a:endParaRPr lang="fa-IR" sz="1200" b="1" dirty="0" smtClean="0">
              <a:solidFill>
                <a:srgbClr val="FF0000"/>
              </a:solidFill>
              <a:cs typeface="B Zar" pitchFamily="2" charset="-78"/>
            </a:endParaRPr>
          </a:p>
          <a:p>
            <a:pPr algn="r" rtl="1">
              <a:buClr>
                <a:srgbClr val="FF3300"/>
              </a:buClr>
              <a:buNone/>
            </a:pPr>
            <a:endParaRPr lang="fa-IR" sz="4200" b="1" u="sng" dirty="0" smtClean="0">
              <a:solidFill>
                <a:srgbClr val="FF0000"/>
              </a:solidFill>
              <a:cs typeface="B Zar" pitchFamily="2" charset="-78"/>
            </a:endParaRPr>
          </a:p>
          <a:p>
            <a:pPr algn="r" rtl="1">
              <a:buClr>
                <a:srgbClr val="FF3300"/>
              </a:buClr>
              <a:buFont typeface="Wingdings" pitchFamily="2" charset="2"/>
              <a:buChar char="v"/>
            </a:pPr>
            <a:r>
              <a:rPr lang="fa-IR" sz="4200" b="1" dirty="0" smtClean="0">
                <a:cs typeface="B Zar" pitchFamily="2" charset="-78"/>
              </a:rPr>
              <a:t>ثبت مشخصات به رنگ مشکی ویا آبی بر روی دستبند با  زمینه سفید به روش خوانا به شیوه یکسان </a:t>
            </a:r>
          </a:p>
          <a:p>
            <a:pPr algn="r" rtl="1">
              <a:buClr>
                <a:srgbClr val="FF3300"/>
              </a:buClr>
              <a:buFont typeface="Wingdings" pitchFamily="2" charset="2"/>
              <a:buChar char="v"/>
            </a:pPr>
            <a:endParaRPr lang="fa-IR" sz="4200" b="1" dirty="0" smtClean="0">
              <a:cs typeface="B Zar" pitchFamily="2" charset="-78"/>
            </a:endParaRPr>
          </a:p>
          <a:p>
            <a:pPr algn="r" rtl="1">
              <a:buClr>
                <a:srgbClr val="FF3300"/>
              </a:buClr>
              <a:buFont typeface="Wingdings" pitchFamily="2" charset="2"/>
              <a:buChar char="v"/>
            </a:pPr>
            <a:r>
              <a:rPr lang="fa-IR" sz="4200" b="1" dirty="0" smtClean="0">
                <a:solidFill>
                  <a:srgbClr val="FF3300"/>
                </a:solidFill>
              </a:rPr>
              <a:t>دستبند قرمز رنگ در بیمار مبتلا به آلرژی</a:t>
            </a:r>
          </a:p>
          <a:p>
            <a:pPr algn="r" rtl="1">
              <a:buClr>
                <a:srgbClr val="FF3300"/>
              </a:buClr>
              <a:buFont typeface="Wingdings" pitchFamily="2" charset="2"/>
              <a:buChar char="v"/>
            </a:pPr>
            <a:endParaRPr lang="fa-IR" sz="4200" b="1" dirty="0" smtClean="0">
              <a:cs typeface="B Zar" pitchFamily="2" charset="-78"/>
            </a:endParaRPr>
          </a:p>
          <a:p>
            <a:pPr algn="r" rtl="1">
              <a:buClr>
                <a:srgbClr val="FF3300"/>
              </a:buClr>
              <a:buNone/>
            </a:pPr>
            <a:r>
              <a:rPr lang="fa-IR" sz="4200" b="1" dirty="0" smtClean="0">
                <a:solidFill>
                  <a:srgbClr val="FF0000"/>
                </a:solidFill>
              </a:rPr>
              <a:t>دستبند زرد رنگ در بیمار در معرض خطر  زخم فشاری-سقوط –ترومبو آمبولی-خودکشی -سوءتغذیه –تشنج</a:t>
            </a:r>
            <a:endParaRPr lang="fa-IR" sz="4200" b="1" dirty="0" smtClean="0">
              <a:solidFill>
                <a:srgbClr val="FF0000"/>
              </a:solidFill>
              <a:cs typeface="B Zar" pitchFamily="2" charset="-78"/>
            </a:endParaRPr>
          </a:p>
          <a:p>
            <a:pPr algn="r" rtl="1">
              <a:buClr>
                <a:srgbClr val="FF3300"/>
              </a:buClr>
              <a:buNone/>
            </a:pPr>
            <a:endParaRPr lang="fa-IR" sz="4200" b="1" dirty="0" smtClean="0">
              <a:solidFill>
                <a:srgbClr val="FF0000"/>
              </a:solidFill>
              <a:cs typeface="B Zar" pitchFamily="2" charset="-78"/>
            </a:endParaRPr>
          </a:p>
          <a:p>
            <a:pPr algn="r" rtl="1">
              <a:buClr>
                <a:srgbClr val="FF3300"/>
              </a:buClr>
              <a:buFont typeface="Wingdings" pitchFamily="2" charset="2"/>
              <a:buChar char="v"/>
            </a:pPr>
            <a:r>
              <a:rPr lang="fa-IR" sz="4200" b="1" dirty="0" smtClean="0">
                <a:cs typeface="B Zar" pitchFamily="2" charset="-78"/>
              </a:rPr>
              <a:t>با رعایت حریم بیمار و اجتناب از ایجاد تشویش </a:t>
            </a:r>
          </a:p>
          <a:p>
            <a:pPr algn="r" rtl="1">
              <a:buClr>
                <a:srgbClr val="FF3300"/>
              </a:buClr>
              <a:buNone/>
            </a:pPr>
            <a:endParaRPr lang="fa-IR" sz="4200" b="1" dirty="0" smtClean="0">
              <a:cs typeface="B Zar" pitchFamily="2" charset="-78"/>
            </a:endParaRPr>
          </a:p>
          <a:p>
            <a:pPr algn="r" rtl="1">
              <a:buClr>
                <a:srgbClr val="FF3300"/>
              </a:buClr>
              <a:buFont typeface="Wingdings" pitchFamily="2" charset="2"/>
              <a:buChar char="v"/>
            </a:pPr>
            <a:r>
              <a:rPr lang="fa-IR" sz="4200" b="1" dirty="0" smtClean="0">
                <a:solidFill>
                  <a:srgbClr val="FF0000"/>
                </a:solidFill>
                <a:cs typeface="B Zar" pitchFamily="2" charset="-78"/>
              </a:rPr>
              <a:t>انجام چک مستقل دوگانه هویت بیمار </a:t>
            </a:r>
            <a:r>
              <a:rPr lang="fa-IR" sz="4200" b="1" dirty="0" smtClean="0">
                <a:cs typeface="B Zar" pitchFamily="2" charset="-78"/>
              </a:rPr>
              <a:t>در پروسیجر پر خطرترانسفوزیون خون-</a:t>
            </a:r>
            <a:r>
              <a:rPr lang="en-US" sz="4200" b="1" dirty="0" smtClean="0">
                <a:cs typeface="B Zar" pitchFamily="2" charset="-78"/>
              </a:rPr>
              <a:t>TPN</a:t>
            </a:r>
            <a:r>
              <a:rPr lang="fa-IR" sz="4200" b="1" dirty="0" smtClean="0">
                <a:solidFill>
                  <a:srgbClr val="FF0000"/>
                </a:solidFill>
                <a:cs typeface="B Zar" pitchFamily="2" charset="-78"/>
              </a:rPr>
              <a:t>،در هنگام انجام کلیه مراتب چک دستورات ودرخواست ،نسخه پیچی  و آماده سازی ودادن داروهای پرخطر و با هشدار بالا</a:t>
            </a:r>
          </a:p>
          <a:p>
            <a:pPr algn="r" rtl="1">
              <a:buClr>
                <a:srgbClr val="FF3300"/>
              </a:buClr>
              <a:buFont typeface="Wingdings" pitchFamily="2" charset="2"/>
              <a:buChar char="v"/>
            </a:pPr>
            <a:endParaRPr lang="fa-IR" sz="4200" b="1" dirty="0" smtClean="0">
              <a:cs typeface="B Zar" pitchFamily="2" charset="-78"/>
            </a:endParaRPr>
          </a:p>
          <a:p>
            <a:pPr algn="r" rtl="1">
              <a:buClr>
                <a:srgbClr val="FF3300"/>
              </a:buClr>
              <a:buFont typeface="Wingdings" pitchFamily="2" charset="2"/>
              <a:buChar char="v"/>
            </a:pPr>
            <a:r>
              <a:rPr lang="fa-IR" sz="4200" b="1" dirty="0" smtClean="0">
                <a:cs typeface="B Zar" pitchFamily="2" charset="-78"/>
              </a:rPr>
              <a:t>لحاظ نام ونام خانوادگی/تاریخ تولد به روز/ماه وسال/شماره پرونده در دستبند شناسایی مراجع زایمانی(زائو)</a:t>
            </a:r>
          </a:p>
          <a:p>
            <a:pPr algn="r" rtl="1">
              <a:buClr>
                <a:srgbClr val="FF3300"/>
              </a:buClr>
              <a:buNone/>
            </a:pPr>
            <a:endParaRPr lang="fa-IR" sz="4200" b="1" dirty="0" smtClean="0">
              <a:cs typeface="B Zar" pitchFamily="2" charset="-78"/>
            </a:endParaRPr>
          </a:p>
          <a:p>
            <a:pPr algn="r" rtl="1">
              <a:buClr>
                <a:srgbClr val="FF3300"/>
              </a:buClr>
              <a:buFont typeface="Wingdings" pitchFamily="2" charset="2"/>
              <a:buChar char="v"/>
            </a:pPr>
            <a:r>
              <a:rPr lang="fa-IR" sz="4200" b="1" dirty="0" smtClean="0">
                <a:cs typeface="B Zar" pitchFamily="2" charset="-78"/>
              </a:rPr>
              <a:t>نصب دستبند شناسایی نوزاد در اسرع وقت  بلافاصله بعد از تولد قبل از ترک بلوک به مچ پاهای نوزاد /نام  ونام خانوادگی مادر /جنس نوزاد/ساعت و تاریخ تولد/قل چندم /شماره پرونده مادر </a:t>
            </a:r>
            <a:endParaRPr lang="fa-IR" sz="4200" b="1" dirty="0" smtClean="0">
              <a:solidFill>
                <a:schemeClr val="accent6"/>
              </a:solidFill>
              <a:cs typeface="B Zar" pitchFamily="2" charset="-78"/>
            </a:endParaRPr>
          </a:p>
          <a:p>
            <a:pPr algn="r" rtl="1">
              <a:buClr>
                <a:srgbClr val="FF3300"/>
              </a:buClr>
              <a:buFont typeface="Wingdings" pitchFamily="2" charset="2"/>
              <a:buChar char="v"/>
            </a:pPr>
            <a:endParaRPr lang="fa-IR" sz="4200" b="1" dirty="0" smtClean="0">
              <a:solidFill>
                <a:schemeClr val="accent6"/>
              </a:solidFill>
              <a:cs typeface="B Zar" pitchFamily="2" charset="-78"/>
            </a:endParaRPr>
          </a:p>
          <a:p>
            <a:pPr algn="r" rtl="1">
              <a:buClr>
                <a:srgbClr val="FF3300"/>
              </a:buClr>
              <a:buFont typeface="Wingdings" pitchFamily="2" charset="2"/>
              <a:buChar char="v"/>
            </a:pPr>
            <a:r>
              <a:rPr lang="fa-IR" sz="4200" b="1" dirty="0" smtClean="0">
                <a:cs typeface="B Zar" pitchFamily="2" charset="-78"/>
              </a:rPr>
              <a:t>آموزش بیمار/خانواده  و آگاهی آنها در مورد اهمیت و نحوه استفاده و مراقبت  از دستبند</a:t>
            </a:r>
          </a:p>
          <a:p>
            <a:pPr algn="r" rtl="1">
              <a:buClr>
                <a:srgbClr val="FF3300"/>
              </a:buClr>
              <a:buFont typeface="Wingdings" pitchFamily="2" charset="2"/>
              <a:buChar char="v"/>
            </a:pPr>
            <a:endParaRPr lang="fa-IR" sz="4200" b="1" dirty="0" smtClean="0">
              <a:cs typeface="B Zar" pitchFamily="2" charset="-78"/>
            </a:endParaRPr>
          </a:p>
          <a:p>
            <a:pPr algn="r" rtl="1">
              <a:buClr>
                <a:srgbClr val="FF3300"/>
              </a:buClr>
              <a:buFont typeface="Wingdings" pitchFamily="2" charset="2"/>
              <a:buChar char="v"/>
            </a:pPr>
            <a:r>
              <a:rPr lang="fa-IR" sz="4200" b="1" dirty="0" smtClean="0">
                <a:cs typeface="B Zar" pitchFamily="2" charset="-78"/>
              </a:rPr>
              <a:t>در بیمار روان یا شرایط خاص (سوختگی- شکستگی اندام فوقانی) طبق دستورالعمل داخلی مرکز </a:t>
            </a:r>
          </a:p>
          <a:p>
            <a:pPr algn="r" rtl="1">
              <a:buClr>
                <a:srgbClr val="FF3300"/>
              </a:buClr>
              <a:buFont typeface="Wingdings" pitchFamily="2" charset="2"/>
              <a:buChar char="v"/>
            </a:pPr>
            <a:endParaRPr lang="fa-IR" sz="4200" b="1" dirty="0" smtClean="0">
              <a:cs typeface="B Zar" pitchFamily="2" charset="-78"/>
            </a:endParaRPr>
          </a:p>
          <a:p>
            <a:pPr algn="r" rtl="1">
              <a:buClr>
                <a:srgbClr val="FF3300"/>
              </a:buClr>
              <a:buFont typeface="Wingdings" pitchFamily="2" charset="2"/>
              <a:buChar char="v"/>
            </a:pPr>
            <a:endParaRPr lang="fa-IR" sz="4200" b="1" dirty="0" smtClean="0">
              <a:cs typeface="B Zar" pitchFamily="2" charset="-78"/>
            </a:endParaRPr>
          </a:p>
          <a:p>
            <a:pPr algn="r" rtl="1">
              <a:buClr>
                <a:srgbClr val="FF3300"/>
              </a:buClr>
              <a:buFont typeface="Wingdings" pitchFamily="2" charset="2"/>
              <a:buChar char="v"/>
            </a:pPr>
            <a:r>
              <a:rPr lang="fa-IR" sz="4200" b="1" dirty="0" smtClean="0">
                <a:solidFill>
                  <a:srgbClr val="FF0000"/>
                </a:solidFill>
                <a:cs typeface="B Zar" pitchFamily="2" charset="-78"/>
              </a:rPr>
              <a:t>اخذ و تحویل و امحاء دستبند از بیمار هنگام ترخیص توسط بخش </a:t>
            </a:r>
            <a:endParaRPr lang="fa-IR" sz="4200" b="1" dirty="0" smtClean="0">
              <a:cs typeface="B Zar" pitchFamily="2" charset="-78"/>
            </a:endParaRPr>
          </a:p>
          <a:p>
            <a:pPr algn="r" rtl="1">
              <a:buClr>
                <a:srgbClr val="FF3300"/>
              </a:buClr>
              <a:buFont typeface="Wingdings" pitchFamily="2" charset="2"/>
              <a:buChar char="v"/>
            </a:pPr>
            <a:r>
              <a:rPr lang="fa-IR" sz="4200" b="1" dirty="0" smtClean="0">
                <a:cs typeface="B Zar" pitchFamily="2" charset="-78"/>
              </a:rPr>
              <a:t>ثبت واژه بیمار مشابه بر جلد پرونده بیماران با اسامی مشابه</a:t>
            </a:r>
            <a:endParaRPr lang="en-US" sz="4200" b="1" dirty="0" smtClean="0">
              <a:cs typeface="B Zar" pitchFamily="2" charset="-78"/>
            </a:endParaRPr>
          </a:p>
          <a:p>
            <a:pPr algn="r" rtl="1">
              <a:buClr>
                <a:srgbClr val="FF3300"/>
              </a:buClr>
              <a:buFont typeface="Wingdings" pitchFamily="2" charset="2"/>
              <a:buChar char="v"/>
            </a:pPr>
            <a:endParaRPr lang="fa-IR" sz="2800" b="1" dirty="0" smtClean="0">
              <a:solidFill>
                <a:schemeClr val="accent2"/>
              </a:solidFill>
              <a:cs typeface="B Zar" pitchFamily="2" charset="-78"/>
            </a:endParaRPr>
          </a:p>
          <a:p>
            <a:pPr algn="r" rtl="1">
              <a:buClr>
                <a:srgbClr val="FF3300"/>
              </a:buClr>
              <a:buFont typeface="Wingdings" pitchFamily="2" charset="2"/>
              <a:buChar char="v"/>
            </a:pPr>
            <a:endParaRPr lang="fa-IR" sz="2800" b="1" dirty="0" smtClean="0">
              <a:solidFill>
                <a:schemeClr val="accent2"/>
              </a:solidFill>
              <a:cs typeface="B Zar" pitchFamily="2" charset="-78"/>
            </a:endParaRPr>
          </a:p>
        </p:txBody>
      </p:sp>
      <p:sp>
        <p:nvSpPr>
          <p:cNvPr id="18" name="Text Placeholder 17"/>
          <p:cNvSpPr>
            <a:spLocks noGrp="1"/>
          </p:cNvSpPr>
          <p:nvPr>
            <p:ph type="body" sz="quarter" idx="3"/>
          </p:nvPr>
        </p:nvSpPr>
        <p:spPr/>
        <p:txBody>
          <a:bodyPr/>
          <a:lstStyle/>
          <a:p>
            <a:endParaRPr lang="en-US"/>
          </a:p>
        </p:txBody>
      </p:sp>
      <p:sp>
        <p:nvSpPr>
          <p:cNvPr id="19" name="Content Placeholder 18"/>
          <p:cNvSpPr>
            <a:spLocks noGrp="1"/>
          </p:cNvSpPr>
          <p:nvPr>
            <p:ph sz="quarter" idx="4"/>
          </p:nvPr>
        </p:nvSpPr>
        <p:spPr/>
        <p:txBody>
          <a:bodyPr/>
          <a:lstStyle/>
          <a:p>
            <a:endParaRPr lang="en-US" dirty="0"/>
          </a:p>
        </p:txBody>
      </p:sp>
      <p:sp>
        <p:nvSpPr>
          <p:cNvPr id="4" name="Rectangle 3"/>
          <p:cNvSpPr/>
          <p:nvPr/>
        </p:nvSpPr>
        <p:spPr>
          <a:xfrm>
            <a:off x="8763856" y="2178682"/>
            <a:ext cx="2981739" cy="7653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050" b="1" dirty="0" smtClean="0">
                <a:solidFill>
                  <a:schemeClr val="tx1"/>
                </a:solidFill>
              </a:rPr>
              <a:t>شناسایی فعال:  بازگوکردن نام ونام خانوادگی/ تاریخ تولد/سن  و در صورت نیاز نام پدر توسط بیمار</a:t>
            </a:r>
          </a:p>
          <a:p>
            <a:pPr algn="r" rtl="1"/>
            <a:r>
              <a:rPr lang="fa-IR" sz="1050" b="1" dirty="0" smtClean="0">
                <a:solidFill>
                  <a:schemeClr val="tx1"/>
                </a:solidFill>
              </a:rPr>
              <a:t>پرسش از خانواده /بستگان درجه یک در کودکان /معلولین ذهنی/مشکلات تکلم</a:t>
            </a:r>
          </a:p>
        </p:txBody>
      </p:sp>
      <p:sp>
        <p:nvSpPr>
          <p:cNvPr id="8" name="Rectangle 7"/>
          <p:cNvSpPr/>
          <p:nvPr/>
        </p:nvSpPr>
        <p:spPr>
          <a:xfrm>
            <a:off x="8897420" y="3193809"/>
            <a:ext cx="2812774" cy="56653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100" b="1" dirty="0" smtClean="0">
                <a:solidFill>
                  <a:schemeClr val="tx1"/>
                </a:solidFill>
              </a:rPr>
              <a:t>عدم استفاده از شماره تخت ویا شماره اتاق بعنوان شناسه </a:t>
            </a:r>
          </a:p>
        </p:txBody>
      </p:sp>
      <p:sp>
        <p:nvSpPr>
          <p:cNvPr id="12" name="Rectangle 11"/>
          <p:cNvSpPr/>
          <p:nvPr/>
        </p:nvSpPr>
        <p:spPr>
          <a:xfrm>
            <a:off x="5948737" y="1222623"/>
            <a:ext cx="5835721" cy="62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Clr>
                <a:srgbClr val="FF3300"/>
              </a:buClr>
              <a:buFont typeface="Wingdings" pitchFamily="2" charset="2"/>
              <a:buChar char="v"/>
            </a:pPr>
            <a:r>
              <a:rPr lang="fa-IR" b="1" dirty="0" smtClean="0">
                <a:solidFill>
                  <a:srgbClr val="FF0000"/>
                </a:solidFill>
                <a:cs typeface="B Zar" pitchFamily="2" charset="-78"/>
              </a:rPr>
              <a:t>با استفاده از دستبندشناسایی با ثبت حداقل دو شناسه هویتی</a:t>
            </a:r>
          </a:p>
          <a:p>
            <a:pPr algn="r" rtl="1">
              <a:buClr>
                <a:srgbClr val="FF3300"/>
              </a:buClr>
              <a:buFont typeface="Wingdings" pitchFamily="2" charset="2"/>
              <a:buChar char="v"/>
            </a:pPr>
            <a:endParaRPr lang="fa-IR" b="1" dirty="0" smtClean="0">
              <a:solidFill>
                <a:srgbClr val="FF0000"/>
              </a:solidFill>
              <a:cs typeface="B Zar" pitchFamily="2" charset="-78"/>
            </a:endParaRPr>
          </a:p>
        </p:txBody>
      </p:sp>
      <p:sp>
        <p:nvSpPr>
          <p:cNvPr id="13" name="Rectangle 12"/>
          <p:cNvSpPr/>
          <p:nvPr/>
        </p:nvSpPr>
        <p:spPr>
          <a:xfrm>
            <a:off x="5280917" y="4890498"/>
            <a:ext cx="6452171" cy="842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b="1" dirty="0" smtClean="0">
                <a:solidFill>
                  <a:schemeClr val="bg1"/>
                </a:solidFill>
                <a:cs typeface="B Zar" pitchFamily="2" charset="-78"/>
              </a:rPr>
              <a:t>شناسایی فعال در واحد پذیرش </a:t>
            </a:r>
            <a:r>
              <a:rPr lang="fa-IR" sz="1400" dirty="0" smtClean="0">
                <a:solidFill>
                  <a:srgbClr val="FF0000"/>
                </a:solidFill>
                <a:cs typeface="B Zar" pitchFamily="2" charset="-78"/>
              </a:rPr>
              <a:t>با</a:t>
            </a:r>
            <a:r>
              <a:rPr lang="fa-IR" sz="1400" b="1" dirty="0" smtClean="0">
                <a:solidFill>
                  <a:srgbClr val="FF0000"/>
                </a:solidFill>
                <a:cs typeface="B Zar" pitchFamily="2" charset="-78"/>
              </a:rPr>
              <a:t>  ارائه دستبند در زمان پذیرش برای بیمار تحت نظر /بستری در  اورژانس  وبخش ،بیمار روزانه </a:t>
            </a:r>
            <a:r>
              <a:rPr lang="en-US" sz="1400" b="1" dirty="0" smtClean="0">
                <a:solidFill>
                  <a:srgbClr val="FF0000"/>
                </a:solidFill>
                <a:cs typeface="B Zar" pitchFamily="2" charset="-78"/>
              </a:rPr>
              <a:t>Day care</a:t>
            </a:r>
            <a:r>
              <a:rPr lang="fa-IR" sz="1400" b="1" dirty="0" smtClean="0">
                <a:solidFill>
                  <a:srgbClr val="FF0000"/>
                </a:solidFill>
                <a:cs typeface="B Zar" pitchFamily="2" charset="-78"/>
              </a:rPr>
              <a:t>،/مراجعین واحدهای پاراکلینیک –اسکوپی ها  وتائید  صحت مندرجات توسط بیمار/خانواده</a:t>
            </a:r>
            <a:endParaRPr lang="en-US" sz="1400" dirty="0">
              <a:solidFill>
                <a:srgbClr val="FF0000"/>
              </a:solidFill>
            </a:endParaRPr>
          </a:p>
        </p:txBody>
      </p:sp>
      <p:sp>
        <p:nvSpPr>
          <p:cNvPr id="16" name="Rectangle 15"/>
          <p:cNvSpPr/>
          <p:nvPr/>
        </p:nvSpPr>
        <p:spPr>
          <a:xfrm>
            <a:off x="5352836" y="5876819"/>
            <a:ext cx="6380252" cy="719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Clr>
                <a:srgbClr val="FF3300"/>
              </a:buClr>
              <a:buFont typeface="Wingdings" pitchFamily="2" charset="2"/>
              <a:buChar char="v"/>
            </a:pPr>
            <a:r>
              <a:rPr lang="fa-IR" sz="1400" b="1" dirty="0" smtClean="0">
                <a:cs typeface="B Zar" pitchFamily="2" charset="-78"/>
              </a:rPr>
              <a:t>شناسایی فعال در بخش  ارائه دهنده خدمت </a:t>
            </a:r>
            <a:r>
              <a:rPr lang="fa-IR" b="1" u="sng" dirty="0" smtClean="0">
                <a:solidFill>
                  <a:srgbClr val="FF0000"/>
                </a:solidFill>
                <a:cs typeface="B Zar" pitchFamily="2" charset="-78"/>
              </a:rPr>
              <a:t>در زمان پذیرش </a:t>
            </a:r>
            <a:r>
              <a:rPr lang="fa-IR" b="1" dirty="0" smtClean="0">
                <a:solidFill>
                  <a:srgbClr val="FF0000"/>
                </a:solidFill>
                <a:cs typeface="B Zar" pitchFamily="2" charset="-78"/>
              </a:rPr>
              <a:t>و </a:t>
            </a:r>
            <a:r>
              <a:rPr lang="fa-IR" b="1" u="sng" dirty="0" smtClean="0">
                <a:solidFill>
                  <a:srgbClr val="FF0000"/>
                </a:solidFill>
                <a:cs typeface="B Zar" pitchFamily="2" charset="-78"/>
              </a:rPr>
              <a:t>قبل از مراقبت و درمان</a:t>
            </a:r>
            <a:endParaRPr lang="fa-IR" sz="1200" b="1" dirty="0" smtClean="0">
              <a:solidFill>
                <a:srgbClr val="FF0000"/>
              </a:solidFill>
              <a:cs typeface="B Zar" pitchFamily="2" charset="-78"/>
            </a:endParaRPr>
          </a:p>
        </p:txBody>
      </p:sp>
      <p:sp>
        <p:nvSpPr>
          <p:cNvPr id="20" name="Rectangle 19"/>
          <p:cNvSpPr/>
          <p:nvPr/>
        </p:nvSpPr>
        <p:spPr>
          <a:xfrm>
            <a:off x="6061752" y="4017195"/>
            <a:ext cx="5650787" cy="678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b="1" dirty="0" smtClean="0">
                <a:solidFill>
                  <a:srgbClr val="FF0000"/>
                </a:solidFill>
                <a:cs typeface="B Zar" pitchFamily="2" charset="-78"/>
              </a:rPr>
              <a:t>رعایت کد بندی رنگی دستبند</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ب-1-6-1نگهداشت و تجویز ایمن  دارو مخدر در بخش</a:t>
            </a:r>
            <a:endParaRPr lang="en-US" sz="1800" b="1" dirty="0">
              <a:cs typeface="B Zar" pitchFamily="2" charset="-78"/>
            </a:endParaRPr>
          </a:p>
        </p:txBody>
      </p:sp>
      <p:sp>
        <p:nvSpPr>
          <p:cNvPr id="3" name="Content Placeholder 2"/>
          <p:cNvSpPr>
            <a:spLocks noGrp="1"/>
          </p:cNvSpPr>
          <p:nvPr>
            <p:ph idx="1"/>
          </p:nvPr>
        </p:nvSpPr>
        <p:spPr/>
        <p:txBody>
          <a:bodyPr>
            <a:normAutofit/>
          </a:bodyPr>
          <a:lstStyle/>
          <a:p>
            <a:pPr algn="ctr" rtl="1">
              <a:buClr>
                <a:srgbClr val="FF3300"/>
              </a:buClr>
              <a:buFont typeface="Wingdings" pitchFamily="2" charset="2"/>
              <a:buChar char="v"/>
            </a:pPr>
            <a:r>
              <a:rPr lang="fa-IR" sz="1600" dirty="0" smtClean="0">
                <a:solidFill>
                  <a:srgbClr val="FF0000"/>
                </a:solidFill>
                <a:cs typeface="B Zar" pitchFamily="2" charset="-78"/>
              </a:rPr>
              <a:t>نسخه نویسی توسط متخصص </a:t>
            </a:r>
            <a:r>
              <a:rPr lang="fa-IR" sz="1600" dirty="0" smtClean="0">
                <a:cs typeface="B Zar" pitchFamily="2" charset="-78"/>
              </a:rPr>
              <a:t>و بالاتر</a:t>
            </a:r>
          </a:p>
          <a:p>
            <a:pPr algn="ctr" rtl="1">
              <a:buClr>
                <a:srgbClr val="FF3300"/>
              </a:buClr>
              <a:buFont typeface="Wingdings" pitchFamily="2" charset="2"/>
              <a:buChar char="v"/>
            </a:pPr>
            <a:endParaRPr lang="fa-IR" sz="1600" dirty="0" smtClean="0">
              <a:cs typeface="B Zar" pitchFamily="2" charset="-78"/>
            </a:endParaRPr>
          </a:p>
          <a:p>
            <a:pPr algn="ctr" rtl="1">
              <a:buClr>
                <a:srgbClr val="FF3300"/>
              </a:buClr>
              <a:buFont typeface="Wingdings" pitchFamily="2" charset="2"/>
              <a:buChar char="v"/>
            </a:pPr>
            <a:r>
              <a:rPr lang="fa-IR" sz="1600" dirty="0" smtClean="0">
                <a:solidFill>
                  <a:srgbClr val="FF0000"/>
                </a:solidFill>
                <a:cs typeface="B Zar" pitchFamily="2" charset="-78"/>
              </a:rPr>
              <a:t>استفاده از حروف درشت </a:t>
            </a:r>
            <a:r>
              <a:rPr lang="fa-IR" sz="1600" dirty="0" smtClean="0">
                <a:cs typeface="B Zar" pitchFamily="2" charset="-78"/>
              </a:rPr>
              <a:t>در ثبت دستور دارویی</a:t>
            </a:r>
          </a:p>
          <a:p>
            <a:pPr algn="ctr" rtl="1">
              <a:buClr>
                <a:srgbClr val="FF3300"/>
              </a:buClr>
              <a:buFont typeface="Wingdings" pitchFamily="2" charset="2"/>
              <a:buChar char="v"/>
            </a:pPr>
            <a:endParaRPr lang="fa-IR" sz="1600" dirty="0" smtClean="0">
              <a:cs typeface="B Zar" pitchFamily="2" charset="-78"/>
            </a:endParaRPr>
          </a:p>
          <a:p>
            <a:pPr rtl="1">
              <a:buClr>
                <a:srgbClr val="FF3300"/>
              </a:buClr>
              <a:buFont typeface="Wingdings" pitchFamily="2" charset="2"/>
              <a:buChar char="v"/>
            </a:pPr>
            <a:r>
              <a:rPr lang="fa-IR" sz="1600" dirty="0" smtClean="0">
                <a:cs typeface="B Zar" pitchFamily="2" charset="-78"/>
              </a:rPr>
              <a:t>نگهداری داروهای مخدر </a:t>
            </a:r>
            <a:r>
              <a:rPr lang="fa-IR" sz="1600" dirty="0" smtClean="0">
                <a:solidFill>
                  <a:srgbClr val="FF0000"/>
                </a:solidFill>
                <a:cs typeface="B Zar" pitchFamily="2" charset="-78"/>
              </a:rPr>
              <a:t>در کمد قفل دار مجزا از  سایر ضد درد ها  </a:t>
            </a:r>
            <a:r>
              <a:rPr lang="fa-IR" sz="1600" dirty="0" smtClean="0">
                <a:cs typeface="B Zar" pitchFamily="2" charset="-78"/>
              </a:rPr>
              <a:t>در محلهای انبارش و نگهداری </a:t>
            </a:r>
          </a:p>
          <a:p>
            <a:pPr algn="ctr" rtl="1">
              <a:buClr>
                <a:srgbClr val="FF3300"/>
              </a:buClr>
              <a:buFont typeface="Wingdings" pitchFamily="2" charset="2"/>
              <a:buChar char="v"/>
            </a:pPr>
            <a:r>
              <a:rPr lang="fa-IR" sz="1600" dirty="0" smtClean="0">
                <a:cs typeface="B Zar" pitchFamily="2" charset="-78"/>
              </a:rPr>
              <a:t>بکارگیری بر چسب با ثبت نام و غلظت دارو</a:t>
            </a:r>
          </a:p>
          <a:p>
            <a:pPr algn="ctr" rtl="1">
              <a:buClr>
                <a:srgbClr val="FF3300"/>
              </a:buClr>
              <a:buFont typeface="Wingdings" pitchFamily="2" charset="2"/>
              <a:buChar char="v"/>
            </a:pPr>
            <a:endParaRPr lang="fa-IR" sz="1600" dirty="0" smtClean="0">
              <a:cs typeface="B Zar" pitchFamily="2" charset="-78"/>
            </a:endParaRPr>
          </a:p>
          <a:p>
            <a:pPr rtl="1">
              <a:buClr>
                <a:srgbClr val="FF3300"/>
              </a:buClr>
              <a:buFont typeface="Wingdings" pitchFamily="2" charset="2"/>
              <a:buChar char="v"/>
            </a:pPr>
            <a:r>
              <a:rPr lang="fa-IR" sz="1600" dirty="0" smtClean="0">
                <a:solidFill>
                  <a:srgbClr val="FF0000"/>
                </a:solidFill>
                <a:cs typeface="B Zar" pitchFamily="2" charset="-78"/>
              </a:rPr>
              <a:t>اجرای مراتب </a:t>
            </a:r>
            <a:r>
              <a:rPr lang="en-US" sz="1600" dirty="0" smtClean="0">
                <a:solidFill>
                  <a:srgbClr val="FF0000"/>
                </a:solidFill>
                <a:cs typeface="B Zar" pitchFamily="2" charset="-78"/>
              </a:rPr>
              <a:t>7R</a:t>
            </a:r>
            <a:r>
              <a:rPr lang="fa-IR" sz="1600" dirty="0" smtClean="0">
                <a:cs typeface="B Zar" pitchFamily="2" charset="-78"/>
              </a:rPr>
              <a:t>و </a:t>
            </a:r>
            <a:r>
              <a:rPr lang="fa-IR" sz="1600" dirty="0" smtClean="0">
                <a:solidFill>
                  <a:srgbClr val="FF0000"/>
                </a:solidFill>
                <a:cs typeface="B Zar" pitchFamily="2" charset="-78"/>
              </a:rPr>
              <a:t>چک مستقل دوگانه </a:t>
            </a:r>
            <a:r>
              <a:rPr lang="fa-IR" sz="1600" dirty="0" smtClean="0">
                <a:cs typeface="B Zar" pitchFamily="2" charset="-78"/>
              </a:rPr>
              <a:t>در چک دستورات پزشک ،کاردکس نویسی و اجرا ومستندسازی دستور دارویی</a:t>
            </a:r>
          </a:p>
          <a:p>
            <a:pPr rtl="1">
              <a:buClr>
                <a:srgbClr val="FF3300"/>
              </a:buClr>
              <a:buFont typeface="Wingdings" pitchFamily="2" charset="2"/>
              <a:buChar char="v"/>
            </a:pPr>
            <a:endParaRPr lang="fa-IR" sz="1600" dirty="0" smtClean="0">
              <a:cs typeface="B Zar" pitchFamily="2" charset="-78"/>
            </a:endParaRPr>
          </a:p>
          <a:p>
            <a:pPr algn="ctr" rtl="1">
              <a:buClr>
                <a:srgbClr val="FF3300"/>
              </a:buClr>
              <a:buFont typeface="Wingdings" pitchFamily="2" charset="2"/>
              <a:buChar char="v"/>
            </a:pPr>
            <a:r>
              <a:rPr lang="fa-IR" sz="1600" dirty="0" smtClean="0">
                <a:solidFill>
                  <a:srgbClr val="FF0000"/>
                </a:solidFill>
                <a:cs typeface="B Zar" pitchFamily="2" charset="-78"/>
              </a:rPr>
              <a:t>مستندسازی موجودی  </a:t>
            </a:r>
            <a:r>
              <a:rPr lang="fa-IR" sz="1600" dirty="0" smtClean="0">
                <a:cs typeface="B Zar" pitchFamily="2" charset="-78"/>
              </a:rPr>
              <a:t>استوک و مورد مصرف دارو</a:t>
            </a:r>
          </a:p>
          <a:p>
            <a:pPr algn="ctr" rtl="1">
              <a:buClr>
                <a:srgbClr val="FF3300"/>
              </a:buClr>
              <a:buFont typeface="Wingdings" pitchFamily="2" charset="2"/>
              <a:buChar char="v"/>
            </a:pPr>
            <a:endParaRPr lang="fa-IR" sz="1600" dirty="0" smtClean="0">
              <a:cs typeface="B Zar" pitchFamily="2" charset="-78"/>
            </a:endParaRPr>
          </a:p>
          <a:p>
            <a:pPr rtl="1">
              <a:buClr>
                <a:srgbClr val="FF3300"/>
              </a:buClr>
              <a:buFont typeface="Wingdings" pitchFamily="2" charset="2"/>
              <a:buChar char="v"/>
            </a:pPr>
            <a:r>
              <a:rPr lang="fa-IR" sz="1600" dirty="0" smtClean="0">
                <a:cs typeface="B Zar" pitchFamily="2" charset="-78"/>
              </a:rPr>
              <a:t>استفاده از </a:t>
            </a:r>
            <a:r>
              <a:rPr lang="fa-IR" sz="1600" dirty="0" smtClean="0">
                <a:solidFill>
                  <a:srgbClr val="FF0000"/>
                </a:solidFill>
                <a:cs typeface="B Zar" pitchFamily="2" charset="-78"/>
              </a:rPr>
              <a:t>پمپ انفوزیون دارای سیستم تنظیم سرعت جریان و هشدار  </a:t>
            </a:r>
            <a:r>
              <a:rPr lang="fa-IR" sz="1600" dirty="0" smtClean="0">
                <a:cs typeface="B Zar" pitchFamily="2" charset="-78"/>
              </a:rPr>
              <a:t>و بکارگیری </a:t>
            </a:r>
            <a:r>
              <a:rPr lang="fa-IR" sz="1600" dirty="0" smtClean="0">
                <a:solidFill>
                  <a:srgbClr val="FF0000"/>
                </a:solidFill>
                <a:cs typeface="B Zar" pitchFamily="2" charset="-78"/>
              </a:rPr>
              <a:t>برچسب محلول در حال انفوزیون</a:t>
            </a:r>
          </a:p>
          <a:p>
            <a:pPr algn="ctr" rtl="1">
              <a:buClr>
                <a:srgbClr val="FF3300"/>
              </a:buClr>
              <a:buFont typeface="Wingdings" pitchFamily="2" charset="2"/>
              <a:buChar char="v"/>
            </a:pPr>
            <a:r>
              <a:rPr lang="fa-IR" sz="1600" dirty="0" smtClean="0">
                <a:cs typeface="B Zar" pitchFamily="2" charset="-78"/>
              </a:rPr>
              <a:t> از طریق پمپ (اپیدورال)</a:t>
            </a:r>
          </a:p>
          <a:p>
            <a:pPr algn="ctr" rtl="1">
              <a:buClr>
                <a:srgbClr val="FF3300"/>
              </a:buClr>
              <a:buFont typeface="Wingdings" pitchFamily="2" charset="2"/>
              <a:buChar char="v"/>
            </a:pPr>
            <a:endParaRPr lang="fa-IR" sz="1600" dirty="0" smtClean="0">
              <a:cs typeface="B Zar" pitchFamily="2" charset="-78"/>
            </a:endParaRPr>
          </a:p>
          <a:p>
            <a:pPr algn="ctr" rtl="1">
              <a:buClr>
                <a:srgbClr val="FF3300"/>
              </a:buClr>
              <a:buFont typeface="Wingdings" pitchFamily="2" charset="2"/>
              <a:buChar char="v"/>
            </a:pPr>
            <a:r>
              <a:rPr lang="fa-IR" sz="1600" dirty="0" smtClean="0">
                <a:solidFill>
                  <a:srgbClr val="33CC33"/>
                </a:solidFill>
                <a:cs typeface="B Zar" pitchFamily="2" charset="-78"/>
              </a:rPr>
              <a:t>دستورالعمل 400/12843راهنمای ایمنی بیمار مرتبط با استانداردهای اعتباربخشی1395</a:t>
            </a:r>
          </a:p>
        </p:txBody>
      </p:sp>
      <p:sp>
        <p:nvSpPr>
          <p:cNvPr id="4" name="Oval 3"/>
          <p:cNvSpPr/>
          <p:nvPr/>
        </p:nvSpPr>
        <p:spPr>
          <a:xfrm>
            <a:off x="9544692" y="1859622"/>
            <a:ext cx="1797978" cy="79111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ابلاغ نحوه دسترسی حفاظت شده </a:t>
            </a:r>
            <a:endParaRPr lang="en-US" sz="1400" dirty="0">
              <a:solidFill>
                <a:schemeClr val="tx1"/>
              </a:solidFill>
            </a:endParaRPr>
          </a:p>
        </p:txBody>
      </p:sp>
      <p:sp>
        <p:nvSpPr>
          <p:cNvPr id="5" name="Oval 4"/>
          <p:cNvSpPr/>
          <p:nvPr/>
        </p:nvSpPr>
        <p:spPr>
          <a:xfrm>
            <a:off x="9483048" y="3113070"/>
            <a:ext cx="1952090" cy="78083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آموزش اثربخش</a:t>
            </a:r>
            <a:r>
              <a:rPr lang="fa-IR" sz="1400" dirty="0" smtClean="0"/>
              <a:t> </a:t>
            </a:r>
            <a:r>
              <a:rPr lang="fa-IR" sz="1400" dirty="0" smtClean="0">
                <a:solidFill>
                  <a:schemeClr val="tx1"/>
                </a:solidFill>
              </a:rPr>
              <a:t>کارکنان</a:t>
            </a:r>
            <a:r>
              <a:rPr lang="fa-IR" sz="1400" dirty="0" smtClean="0"/>
              <a:t> </a:t>
            </a:r>
            <a:endParaRPr lang="en-US" sz="1400" dirty="0"/>
          </a:p>
        </p:txBody>
      </p:sp>
      <p:sp>
        <p:nvSpPr>
          <p:cNvPr id="6" name="Oval 5"/>
          <p:cNvSpPr/>
          <p:nvPr/>
        </p:nvSpPr>
        <p:spPr>
          <a:xfrm>
            <a:off x="9565241" y="4325420"/>
            <a:ext cx="1849350" cy="9349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fa-IR" dirty="0" smtClean="0"/>
          </a:p>
          <a:p>
            <a:pPr algn="justLow" rtl="1"/>
            <a:r>
              <a:rPr lang="fa-IR" sz="1400" dirty="0" smtClean="0"/>
              <a:t>         </a:t>
            </a:r>
            <a:r>
              <a:rPr lang="fa-IR" sz="1400" dirty="0" smtClean="0">
                <a:solidFill>
                  <a:schemeClr val="tx1"/>
                </a:solidFill>
              </a:rPr>
              <a:t>ابلاغ نحوه تفکیک  ونگهداری غلظت های مختلف </a:t>
            </a:r>
          </a:p>
        </p:txBody>
      </p:sp>
      <p:sp>
        <p:nvSpPr>
          <p:cNvPr id="7" name="Oval 6"/>
          <p:cNvSpPr/>
          <p:nvPr/>
        </p:nvSpPr>
        <p:spPr>
          <a:xfrm>
            <a:off x="9596064" y="5548044"/>
            <a:ext cx="1808252" cy="95549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100" dirty="0" smtClean="0">
                <a:solidFill>
                  <a:schemeClr val="tx1"/>
                </a:solidFill>
              </a:rPr>
              <a:t>ابلاغ راهنمای بالینی نحوه نسخه نویسی ،آماده سازی و تجویز غلظت های </a:t>
            </a:r>
            <a:r>
              <a:rPr lang="fa-IR" sz="1400" dirty="0" smtClean="0">
                <a:solidFill>
                  <a:schemeClr val="tx1"/>
                </a:solidFill>
              </a:rPr>
              <a:t>بالا</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ب-1-6-2  نگهداری ،تجویز و مصرف ایمن داروهای با هشدار بالا با تمهیدات ویژه         </a:t>
            </a:r>
            <a:br>
              <a:rPr lang="fa-IR" sz="1800" b="1" dirty="0" smtClean="0">
                <a:cs typeface="B Zar" pitchFamily="2" charset="-78"/>
              </a:rPr>
            </a:br>
            <a:endParaRPr lang="en-US" sz="1800" b="1" dirty="0">
              <a:cs typeface="B Zar" pitchFamily="2" charset="-78"/>
            </a:endParaRPr>
          </a:p>
        </p:txBody>
      </p:sp>
      <p:sp>
        <p:nvSpPr>
          <p:cNvPr id="3" name="Content Placeholder 2"/>
          <p:cNvSpPr>
            <a:spLocks noGrp="1"/>
          </p:cNvSpPr>
          <p:nvPr>
            <p:ph idx="1"/>
          </p:nvPr>
        </p:nvSpPr>
        <p:spPr/>
        <p:txBody>
          <a:bodyPr>
            <a:normAutofit fontScale="40000" lnSpcReduction="20000"/>
          </a:bodyPr>
          <a:lstStyle/>
          <a:p>
            <a:pPr algn="r" rtl="1">
              <a:buClr>
                <a:srgbClr val="FF3300"/>
              </a:buClr>
              <a:buFont typeface="Wingdings" pitchFamily="2" charset="2"/>
              <a:buChar char="v"/>
            </a:pPr>
            <a:r>
              <a:rPr lang="fa-IR" dirty="0" smtClean="0">
                <a:solidFill>
                  <a:srgbClr val="FF0000"/>
                </a:solidFill>
                <a:cs typeface="B Zar" pitchFamily="2" charset="-78"/>
              </a:rPr>
              <a:t>ابلاغ  لیست داروهای با هشدار بالای </a:t>
            </a:r>
            <a:r>
              <a:rPr lang="fa-IR" dirty="0" smtClean="0">
                <a:cs typeface="B Zar" pitchFamily="2" charset="-78"/>
              </a:rPr>
              <a:t>موجود در فرمولاری بیمارستان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ممنوعیت دسترسی آزاد به دارو </a:t>
            </a:r>
            <a:r>
              <a:rPr lang="fa-IR" dirty="0" smtClean="0">
                <a:cs typeface="B Zar" pitchFamily="2" charset="-78"/>
              </a:rPr>
              <a:t>در انبارهای دارویی واتاق دارو</a:t>
            </a:r>
          </a:p>
          <a:p>
            <a:pPr algn="r" rtl="1">
              <a:buClr>
                <a:srgbClr val="FF3300"/>
              </a:buClr>
              <a:buFont typeface="Wingdings" pitchFamily="2" charset="2"/>
              <a:buChar char="v"/>
            </a:pPr>
            <a:endParaRPr lang="fa-IR" dirty="0" smtClean="0">
              <a:solidFill>
                <a:srgbClr val="FF0000"/>
              </a:solidFill>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ابلاغ نحوه برچسب گذاری به بخشهای بالینی </a:t>
            </a:r>
            <a:r>
              <a:rPr lang="fa-IR" dirty="0" smtClean="0">
                <a:cs typeface="B Zar" pitchFamily="2" charset="-78"/>
              </a:rPr>
              <a:t>توسط رئیس/مدیرعامل</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وصحت انجام </a:t>
            </a:r>
            <a:r>
              <a:rPr lang="fa-IR" dirty="0" smtClean="0">
                <a:solidFill>
                  <a:srgbClr val="FF0000"/>
                </a:solidFill>
                <a:cs typeface="B Zar" pitchFamily="2" charset="-78"/>
              </a:rPr>
              <a:t>برچسب گذاری</a:t>
            </a:r>
            <a:r>
              <a:rPr lang="fa-IR" dirty="0" smtClean="0">
                <a:cs typeface="B Zar" pitchFamily="2" charset="-78"/>
              </a:rPr>
              <a:t> (درترالی ها،قفسه های داروی بخشها،داروخانه وانبار های دارویی)</a:t>
            </a:r>
          </a:p>
          <a:p>
            <a:pPr algn="ctr" rtl="1">
              <a:buClr>
                <a:srgbClr val="FF3300"/>
              </a:buClr>
              <a:buFont typeface="Wingdings" pitchFamily="2" charset="2"/>
              <a:buChar char="v"/>
            </a:pPr>
            <a:r>
              <a:rPr lang="fa-IR" dirty="0" smtClean="0">
                <a:cs typeface="B Zar" pitchFamily="2" charset="-78"/>
              </a:rPr>
              <a:t>عدم برچسب گذاری =عدم کسب  کل امتیاز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برچسب گذاری  بر روی ابزار انفوزیون دارو(سرنگ و میکروست )</a:t>
            </a:r>
          </a:p>
          <a:p>
            <a:pPr algn="r" rtl="1">
              <a:buClr>
                <a:srgbClr val="FF3300"/>
              </a:buClr>
              <a:buFont typeface="Wingdings" pitchFamily="2" charset="2"/>
              <a:buChar char="v"/>
            </a:pPr>
            <a:endParaRPr lang="fa-IR" dirty="0" smtClean="0">
              <a:solidFill>
                <a:srgbClr val="FF0000"/>
              </a:solidFill>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نگهداری  صحیح دارو</a:t>
            </a:r>
            <a:r>
              <a:rPr lang="fa-IR" dirty="0" smtClean="0">
                <a:cs typeface="B Zar" pitchFamily="2" charset="-78"/>
              </a:rPr>
              <a:t>(نگهداری مجزای 11 قلم پرخطر از بقیه داروها </a:t>
            </a:r>
          </a:p>
          <a:p>
            <a:pPr algn="r" rtl="1">
              <a:buClr>
                <a:srgbClr val="FF3300"/>
              </a:buClr>
              <a:buFont typeface="Wingdings" pitchFamily="2" charset="2"/>
              <a:buChar char="v"/>
            </a:pPr>
            <a:r>
              <a:rPr lang="fa-IR" dirty="0" smtClean="0">
                <a:solidFill>
                  <a:srgbClr val="FF0000"/>
                </a:solidFill>
                <a:cs typeface="B Zar" pitchFamily="2" charset="-78"/>
              </a:rPr>
              <a:t>نگهداری پتاسیم در جایگاه مجزا دور از سایر داروها</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تجویز ایمن</a:t>
            </a:r>
            <a:r>
              <a:rPr lang="fa-IR" dirty="0" smtClean="0">
                <a:cs typeface="B Zar" pitchFamily="2" charset="-78"/>
              </a:rPr>
              <a:t>(تجویز حداقل توسط متخصص ،اعمال محدودیت در تجویز شفاهی و تلفنی،رعایت </a:t>
            </a:r>
            <a:r>
              <a:rPr lang="en-US" dirty="0" smtClean="0">
                <a:cs typeface="B Zar" pitchFamily="2" charset="-78"/>
              </a:rPr>
              <a:t>7R</a:t>
            </a:r>
            <a:r>
              <a:rPr lang="fa-IR" dirty="0" smtClean="0">
                <a:cs typeface="B Zar" pitchFamily="2" charset="-78"/>
              </a:rPr>
              <a:t>،عدم تجویز به شیوه سریع و جریان آزاد دارو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انجام چک مستقل دوگانه در حین تجویز و آماده سازی دارو</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مستندسازی به شیوه  و</a:t>
            </a:r>
            <a:r>
              <a:rPr lang="en-US" dirty="0" smtClean="0">
                <a:solidFill>
                  <a:srgbClr val="FF0000"/>
                </a:solidFill>
                <a:cs typeface="B Zar" pitchFamily="2" charset="-78"/>
              </a:rPr>
              <a:t>Tall Man Lettering</a:t>
            </a:r>
            <a:r>
              <a:rPr lang="fa-IR" dirty="0" smtClean="0">
                <a:solidFill>
                  <a:srgbClr val="FF0000"/>
                </a:solidFill>
                <a:cs typeface="B Zar" pitchFamily="2" charset="-78"/>
              </a:rPr>
              <a:t>ثبت با خط  خوانا  </a:t>
            </a:r>
            <a:r>
              <a:rPr lang="fa-IR" dirty="0" smtClean="0">
                <a:cs typeface="B Zar" pitchFamily="2" charset="-78"/>
              </a:rPr>
              <a:t>جهت تضمین شناسایی صحیح دارودر حین خواندن دستور دارویی ،پیچیدن نسخه و تجویز دارو  وثبت گزارش دارو دهی</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solidFill>
                  <a:srgbClr val="FF0000"/>
                </a:solidFill>
                <a:cs typeface="B Zar" pitchFamily="2" charset="-78"/>
              </a:rPr>
              <a:t>گزارش و تحلیل ریشه ای وقایع ناخواسته </a:t>
            </a:r>
          </a:p>
          <a:p>
            <a:pPr algn="r" rtl="1">
              <a:buClr>
                <a:srgbClr val="FF3300"/>
              </a:buClr>
              <a:buFont typeface="Wingdings" pitchFamily="2" charset="2"/>
              <a:buChar char="v"/>
            </a:pPr>
            <a:endParaRPr lang="en-US" dirty="0">
              <a:cs typeface="B Zar" pitchFamily="2"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ب-1-6-3  نگهداری ،تجویز و مصرف ایمن داروهای مشابه با تمهیدات ویژه</a:t>
            </a:r>
            <a:endParaRPr lang="en-US" sz="1800" b="1" dirty="0">
              <a:cs typeface="B Zar" pitchFamily="2" charset="-78"/>
            </a:endParaRPr>
          </a:p>
        </p:txBody>
      </p:sp>
      <p:sp>
        <p:nvSpPr>
          <p:cNvPr id="3" name="Content Placeholder 2"/>
          <p:cNvSpPr>
            <a:spLocks noGrp="1"/>
          </p:cNvSpPr>
          <p:nvPr>
            <p:ph idx="1"/>
          </p:nvPr>
        </p:nvSpPr>
        <p:spPr/>
        <p:txBody>
          <a:bodyPr>
            <a:normAutofit fontScale="55000" lnSpcReduction="20000"/>
          </a:bodyPr>
          <a:lstStyle/>
          <a:p>
            <a:pPr algn="r" rtl="1">
              <a:buClr>
                <a:srgbClr val="FF3300"/>
              </a:buClr>
              <a:buFont typeface="Wingdings" pitchFamily="2" charset="2"/>
              <a:buChar char="v"/>
            </a:pPr>
            <a:r>
              <a:rPr lang="fa-IR" dirty="0" smtClean="0">
                <a:solidFill>
                  <a:srgbClr val="FF0000"/>
                </a:solidFill>
                <a:cs typeface="B Zar" pitchFamily="2" charset="-78"/>
              </a:rPr>
              <a:t>بازنگری  وابلاغ لیست داروهای مشابه </a:t>
            </a:r>
            <a:r>
              <a:rPr lang="fa-IR" dirty="0" smtClean="0">
                <a:cs typeface="B Zar" pitchFamily="2" charset="-78"/>
              </a:rPr>
              <a:t>در فواصل زمانی منظم</a:t>
            </a:r>
          </a:p>
          <a:p>
            <a:pPr algn="r" rtl="1">
              <a:buClr>
                <a:srgbClr val="FF3300"/>
              </a:buClr>
              <a:buFont typeface="Wingdings" pitchFamily="2" charset="2"/>
              <a:buChar char="v"/>
            </a:pPr>
            <a:r>
              <a:rPr lang="fa-IR" dirty="0" smtClean="0">
                <a:solidFill>
                  <a:srgbClr val="FF0000"/>
                </a:solidFill>
                <a:cs typeface="B Zar" pitchFamily="2" charset="-78"/>
              </a:rPr>
              <a:t>برچسب گذاری داروهای مشابه </a:t>
            </a:r>
            <a:r>
              <a:rPr lang="fa-IR" dirty="0" smtClean="0">
                <a:cs typeface="B Zar" pitchFamily="2" charset="-78"/>
              </a:rPr>
              <a:t>وانجام چک مستقل دوگانه </a:t>
            </a:r>
            <a:r>
              <a:rPr lang="fa-IR" dirty="0" smtClean="0">
                <a:solidFill>
                  <a:srgbClr val="FF0000"/>
                </a:solidFill>
                <a:cs typeface="B Zar" pitchFamily="2" charset="-78"/>
              </a:rPr>
              <a:t>صحت برچسب گذاری  </a:t>
            </a:r>
            <a:r>
              <a:rPr lang="fa-IR" dirty="0" smtClean="0">
                <a:cs typeface="B Zar" pitchFamily="2" charset="-78"/>
              </a:rPr>
              <a:t>بصورت دورهای </a:t>
            </a:r>
          </a:p>
          <a:p>
            <a:pPr algn="r" rtl="1">
              <a:buClr>
                <a:srgbClr val="FF3300"/>
              </a:buClr>
              <a:buFont typeface="Wingdings" pitchFamily="2" charset="2"/>
              <a:buChar char="v"/>
            </a:pPr>
            <a:r>
              <a:rPr lang="fa-IR" dirty="0" smtClean="0">
                <a:cs typeface="B Zar" pitchFamily="2" charset="-78"/>
              </a:rPr>
              <a:t>تفکیک فیزیکی محل نگهداری دو  داروی مشابه  و </a:t>
            </a:r>
            <a:r>
              <a:rPr lang="fa-IR" dirty="0" smtClean="0">
                <a:solidFill>
                  <a:srgbClr val="FF0000"/>
                </a:solidFill>
                <a:cs typeface="B Zar" pitchFamily="2" charset="-78"/>
              </a:rPr>
              <a:t>دوزهای مختلف یک دارو </a:t>
            </a:r>
            <a:r>
              <a:rPr lang="fa-IR" dirty="0" smtClean="0">
                <a:cs typeface="B Zar" pitchFamily="2" charset="-78"/>
              </a:rPr>
              <a:t>مشابه </a:t>
            </a:r>
          </a:p>
          <a:p>
            <a:pPr algn="r" rtl="1">
              <a:buClr>
                <a:srgbClr val="FF3300"/>
              </a:buClr>
              <a:buFont typeface="Wingdings" pitchFamily="2" charset="2"/>
              <a:buChar char="v"/>
            </a:pPr>
            <a:r>
              <a:rPr lang="fa-IR" dirty="0" smtClean="0">
                <a:cs typeface="B Zar" pitchFamily="2" charset="-78"/>
              </a:rPr>
              <a:t>نگهداری ویالهای الکترولیتی با غلظت بالا با اشکال مشابه </a:t>
            </a:r>
            <a:r>
              <a:rPr lang="fa-IR" dirty="0" smtClean="0">
                <a:solidFill>
                  <a:srgbClr val="FF0000"/>
                </a:solidFill>
                <a:cs typeface="B Zar" pitchFamily="2" charset="-78"/>
              </a:rPr>
              <a:t>در فضای فیزیکی اختصاصی جدا از  استوک دارویی</a:t>
            </a:r>
          </a:p>
          <a:p>
            <a:pPr algn="r" rtl="1">
              <a:buClr>
                <a:srgbClr val="FF3300"/>
              </a:buClr>
              <a:buFont typeface="Wingdings" pitchFamily="2" charset="2"/>
              <a:buChar char="v"/>
            </a:pPr>
            <a:r>
              <a:rPr lang="fa-IR" dirty="0" smtClean="0">
                <a:solidFill>
                  <a:srgbClr val="FF0000"/>
                </a:solidFill>
                <a:cs typeface="B Zar" pitchFamily="2" charset="-78"/>
              </a:rPr>
              <a:t>نصب لیست داروهای مشابه در اتاق آماده سازی دارو</a:t>
            </a:r>
          </a:p>
          <a:p>
            <a:pPr algn="r" rtl="1">
              <a:buClr>
                <a:srgbClr val="FF3300"/>
              </a:buClr>
              <a:buFont typeface="Wingdings" pitchFamily="2" charset="2"/>
              <a:buChar char="v"/>
            </a:pPr>
            <a:r>
              <a:rPr lang="fa-IR" dirty="0" smtClean="0">
                <a:cs typeface="B Zar" pitchFamily="2" charset="-78"/>
              </a:rPr>
              <a:t>اعمال </a:t>
            </a:r>
            <a:r>
              <a:rPr lang="fa-IR" dirty="0" smtClean="0">
                <a:solidFill>
                  <a:srgbClr val="FF0000"/>
                </a:solidFill>
                <a:cs typeface="B Zar" pitchFamily="2" charset="-78"/>
              </a:rPr>
              <a:t>محدودیت در تجویز شفاهی و تلفنی داروها با اسامی مشابه </a:t>
            </a:r>
            <a:r>
              <a:rPr lang="fa-IR" dirty="0" smtClean="0">
                <a:cs typeface="B Zar" pitchFamily="2" charset="-78"/>
              </a:rPr>
              <a:t>و بکارگیری </a:t>
            </a:r>
            <a:r>
              <a:rPr lang="fa-IR" dirty="0" smtClean="0">
                <a:solidFill>
                  <a:srgbClr val="FF0000"/>
                </a:solidFill>
                <a:cs typeface="B Zar" pitchFamily="2" charset="-78"/>
              </a:rPr>
              <a:t>تکنیک بازخوانی مجدد </a:t>
            </a:r>
            <a:r>
              <a:rPr lang="fa-IR" dirty="0" smtClean="0">
                <a:cs typeface="B Zar" pitchFamily="2" charset="-78"/>
              </a:rPr>
              <a:t>جهت تایید در صورت نیاز </a:t>
            </a:r>
          </a:p>
          <a:p>
            <a:pPr algn="r" rtl="1">
              <a:buClr>
                <a:srgbClr val="FF3300"/>
              </a:buClr>
              <a:buFont typeface="Wingdings" pitchFamily="2" charset="2"/>
              <a:buChar char="v"/>
            </a:pPr>
            <a:r>
              <a:rPr lang="fa-IR" dirty="0" smtClean="0">
                <a:solidFill>
                  <a:srgbClr val="FF0000"/>
                </a:solidFill>
                <a:cs typeface="B Zar" pitchFamily="2" charset="-78"/>
              </a:rPr>
              <a:t>مستند سازی به  شیوه </a:t>
            </a:r>
            <a:r>
              <a:rPr lang="en-US" dirty="0" smtClean="0">
                <a:solidFill>
                  <a:srgbClr val="FF0000"/>
                </a:solidFill>
                <a:cs typeface="B Zar" pitchFamily="2" charset="-78"/>
              </a:rPr>
              <a:t>Tall Man Lettering</a:t>
            </a:r>
            <a:r>
              <a:rPr lang="fa-IR" dirty="0" smtClean="0">
                <a:cs typeface="B Zar" pitchFamily="2" charset="-78"/>
              </a:rPr>
              <a:t>ثبت  خوانا جهت تضمین شناسایی صحیح دارودر حین خواندن دستور دارویی ،پیچیدن نسخه و تجویز دارو  وثبت گزارش دارو دهی </a:t>
            </a:r>
          </a:p>
          <a:p>
            <a:pPr algn="r" rtl="1">
              <a:buClr>
                <a:srgbClr val="FF3300"/>
              </a:buClr>
              <a:buFont typeface="Wingdings" pitchFamily="2" charset="2"/>
              <a:buChar char="v"/>
            </a:pPr>
            <a:r>
              <a:rPr lang="fa-IR" dirty="0" smtClean="0">
                <a:cs typeface="B Zar" pitchFamily="2" charset="-78"/>
              </a:rPr>
              <a:t>اجرای قانون </a:t>
            </a:r>
            <a:r>
              <a:rPr lang="en-US" dirty="0" smtClean="0">
                <a:cs typeface="B Zar" pitchFamily="2" charset="-78"/>
              </a:rPr>
              <a:t>7R </a:t>
            </a:r>
            <a:r>
              <a:rPr lang="fa-IR" dirty="0" smtClean="0">
                <a:cs typeface="B Zar" pitchFamily="2" charset="-78"/>
              </a:rPr>
              <a:t>با </a:t>
            </a:r>
            <a:r>
              <a:rPr lang="fa-IR" dirty="0" smtClean="0">
                <a:solidFill>
                  <a:srgbClr val="FF0000"/>
                </a:solidFill>
                <a:cs typeface="B Zar" pitchFamily="2" charset="-78"/>
              </a:rPr>
              <a:t>تاکید بر مستندسازی صحیح و حق کارکنان،بیمار و مراقب برای سوال در مورد دستور دارویی</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بکارگیری کادر دارای صلاحیت در ارائه خدمات دارویی در داروخانه و بخش</a:t>
            </a:r>
          </a:p>
          <a:p>
            <a:pPr algn="r" rtl="1">
              <a:buClr>
                <a:srgbClr val="FF3300"/>
              </a:buClr>
              <a:buFont typeface="Wingdings" pitchFamily="2" charset="2"/>
              <a:buChar char="v"/>
            </a:pPr>
            <a:r>
              <a:rPr lang="fa-IR" dirty="0" smtClean="0">
                <a:cs typeface="B Zar" pitchFamily="2" charset="-78"/>
              </a:rPr>
              <a:t>نظارت برخدمات دارویی بویژه </a:t>
            </a:r>
            <a:r>
              <a:rPr lang="fa-IR" dirty="0" smtClean="0">
                <a:solidFill>
                  <a:srgbClr val="FF0000"/>
                </a:solidFill>
                <a:cs typeface="B Zar" pitchFamily="2" charset="-78"/>
              </a:rPr>
              <a:t>در فواصل ترک خدمت وعدم حضور نیروی اصلی </a:t>
            </a:r>
          </a:p>
          <a:p>
            <a:pPr algn="r" rtl="1">
              <a:buClr>
                <a:srgbClr val="FF3300"/>
              </a:buClr>
              <a:buFont typeface="Wingdings" pitchFamily="2" charset="2"/>
              <a:buChar char="v"/>
            </a:pPr>
            <a:r>
              <a:rPr lang="fa-IR" dirty="0" smtClean="0">
                <a:cs typeface="B Zar" pitchFamily="2" charset="-78"/>
              </a:rPr>
              <a:t>برقراری تکنیک ارتباط شفاف در تعاملات کلامی وشنیداری در مورد داروهای مشابه </a:t>
            </a:r>
          </a:p>
          <a:p>
            <a:pPr algn="r" rtl="1">
              <a:buClr>
                <a:srgbClr val="FF3300"/>
              </a:buClr>
              <a:buFont typeface="Wingdings" pitchFamily="2" charset="2"/>
              <a:buChar char="v"/>
            </a:pPr>
            <a:r>
              <a:rPr lang="fa-IR" dirty="0" smtClean="0">
                <a:cs typeface="B Zar" pitchFamily="2" charset="-78"/>
              </a:rPr>
              <a:t>آموزش بیمار و خانواده  از طریق  </a:t>
            </a:r>
            <a:r>
              <a:rPr lang="fa-IR" dirty="0" smtClean="0">
                <a:solidFill>
                  <a:srgbClr val="FF0000"/>
                </a:solidFill>
                <a:cs typeface="B Zar" pitchFamily="2" charset="-78"/>
              </a:rPr>
              <a:t>ارائه پمفلت کتبی –مرور رژیم دارویی با داروساز  با تاکید بر یادگیری نام ژنریک دارو ،داشتن لیست داروهای خود ،تامین میژر (ابزار اندازه گیری )مناسب  برای بیمار</a:t>
            </a:r>
          </a:p>
          <a:p>
            <a:pPr algn="r" rtl="1">
              <a:buClr>
                <a:srgbClr val="FF3300"/>
              </a:buClr>
              <a:buFont typeface="Wingdings" pitchFamily="2" charset="2"/>
              <a:buChar char="v"/>
            </a:pPr>
            <a:r>
              <a:rPr lang="fa-IR" dirty="0" smtClean="0">
                <a:solidFill>
                  <a:srgbClr val="FF0000"/>
                </a:solidFill>
                <a:cs typeface="B Zar" pitchFamily="2" charset="-78"/>
              </a:rPr>
              <a:t>آموزش مستمر کارکنان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67163" y="771525"/>
            <a:ext cx="4257675"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Clr>
                <a:srgbClr val="FF3300"/>
              </a:buClr>
              <a:buFont typeface="Wingdings" pitchFamily="2" charset="2"/>
              <a:buChar char="v"/>
            </a:pPr>
            <a:r>
              <a:rPr lang="fa-IR" sz="1400" b="1" dirty="0" smtClean="0">
                <a:cs typeface="B Zar" pitchFamily="2" charset="-78"/>
              </a:rPr>
              <a:t>) در حین </a:t>
            </a:r>
            <a:r>
              <a:rPr lang="fa-IR" sz="1400" b="1" dirty="0" smtClean="0">
                <a:solidFill>
                  <a:srgbClr val="FF0000"/>
                </a:solidFill>
                <a:cs typeface="B Zar" pitchFamily="2" charset="-78"/>
              </a:rPr>
              <a:t>نسخه پیچی ،نسخه دهی،دارودهی با تاکیدبراطمینان از عدم وجود حساسیت های دارویی قبل از تجویز </a:t>
            </a:r>
            <a:r>
              <a:rPr lang="en-US" sz="1400" b="1" dirty="0" smtClean="0">
                <a:solidFill>
                  <a:srgbClr val="FF0000"/>
                </a:solidFill>
                <a:cs typeface="B Zar" pitchFamily="2" charset="-78"/>
              </a:rPr>
              <a:t>7R</a:t>
            </a:r>
            <a:r>
              <a:rPr lang="fa-IR" sz="1400" b="1" dirty="0" smtClean="0">
                <a:cs typeface="B Zar" pitchFamily="2" charset="-78"/>
              </a:rPr>
              <a:t> دارودهی با رعایت اصول صحیح(</a:t>
            </a:r>
            <a:endParaRPr lang="en-US" sz="1400" b="1" dirty="0">
              <a:cs typeface="B Zar" pitchFamily="2" charset="-78"/>
            </a:endParaRPr>
          </a:p>
        </p:txBody>
      </p:sp>
      <p:sp>
        <p:nvSpPr>
          <p:cNvPr id="3" name="Content Placeholder 2"/>
          <p:cNvSpPr>
            <a:spLocks noGrp="1"/>
          </p:cNvSpPr>
          <p:nvPr>
            <p:ph idx="1"/>
          </p:nvPr>
        </p:nvSpPr>
        <p:spPr/>
        <p:txBody>
          <a:bodyPr>
            <a:normAutofit lnSpcReduction="10000"/>
          </a:bodyPr>
          <a:lstStyle/>
          <a:p>
            <a:pPr rtl="1">
              <a:buClr>
                <a:srgbClr val="FF3300"/>
              </a:buClr>
              <a:buFont typeface="Wingdings" pitchFamily="2" charset="2"/>
              <a:buChar char="v"/>
            </a:pPr>
            <a:r>
              <a:rPr lang="fa-IR" dirty="0" smtClean="0">
                <a:cs typeface="B Zar" pitchFamily="2" charset="-78"/>
              </a:rPr>
              <a:t>بیمار صحیح</a:t>
            </a:r>
          </a:p>
          <a:p>
            <a:pPr rtl="1">
              <a:buClr>
                <a:srgbClr val="FF3300"/>
              </a:buClr>
              <a:buFont typeface="Wingdings" pitchFamily="2" charset="2"/>
              <a:buChar char="v"/>
            </a:pPr>
            <a:r>
              <a:rPr lang="fa-IR" dirty="0" smtClean="0">
                <a:cs typeface="B Zar" pitchFamily="2" charset="-78"/>
              </a:rPr>
              <a:t>داروی صحیح</a:t>
            </a:r>
          </a:p>
          <a:p>
            <a:pPr rtl="1">
              <a:buClr>
                <a:srgbClr val="FF3300"/>
              </a:buClr>
              <a:buFont typeface="Wingdings" pitchFamily="2" charset="2"/>
              <a:buChar char="v"/>
            </a:pPr>
            <a:r>
              <a:rPr lang="fa-IR" dirty="0" smtClean="0">
                <a:cs typeface="B Zar" pitchFamily="2" charset="-78"/>
              </a:rPr>
              <a:t>زمان صحیح</a:t>
            </a:r>
          </a:p>
          <a:p>
            <a:pPr rtl="1">
              <a:buClr>
                <a:srgbClr val="FF3300"/>
              </a:buClr>
              <a:buFont typeface="Wingdings" pitchFamily="2" charset="2"/>
              <a:buChar char="v"/>
            </a:pPr>
            <a:r>
              <a:rPr lang="fa-IR" dirty="0" smtClean="0">
                <a:cs typeface="B Zar" pitchFamily="2" charset="-78"/>
              </a:rPr>
              <a:t>راه مصرف صحیح</a:t>
            </a:r>
          </a:p>
          <a:p>
            <a:pPr rtl="1">
              <a:buClr>
                <a:srgbClr val="FF3300"/>
              </a:buClr>
              <a:buFont typeface="Wingdings" pitchFamily="2" charset="2"/>
              <a:buChar char="v"/>
            </a:pPr>
            <a:r>
              <a:rPr lang="fa-IR" dirty="0" smtClean="0">
                <a:cs typeface="B Zar" pitchFamily="2" charset="-78"/>
              </a:rPr>
              <a:t>دوز مصرف صحیح</a:t>
            </a:r>
          </a:p>
          <a:p>
            <a:pPr rtl="1">
              <a:buClr>
                <a:srgbClr val="FF3300"/>
              </a:buClr>
              <a:buFont typeface="Wingdings" pitchFamily="2" charset="2"/>
              <a:buChar char="v"/>
            </a:pPr>
            <a:r>
              <a:rPr lang="fa-IR" dirty="0" smtClean="0">
                <a:cs typeface="B Zar" pitchFamily="2" charset="-78"/>
              </a:rPr>
              <a:t>مستندسازی صحیح</a:t>
            </a:r>
          </a:p>
          <a:p>
            <a:pPr rtl="1">
              <a:buClr>
                <a:srgbClr val="FF3300"/>
              </a:buClr>
              <a:buFont typeface="Wingdings" pitchFamily="2" charset="2"/>
              <a:buChar char="v"/>
            </a:pPr>
            <a:r>
              <a:rPr lang="fa-IR" dirty="0" smtClean="0">
                <a:solidFill>
                  <a:srgbClr val="FF0000"/>
                </a:solidFill>
                <a:cs typeface="B Zar" pitchFamily="2" charset="-78"/>
              </a:rPr>
              <a:t>حق کارکنان،بیمار و مراقب برای</a:t>
            </a:r>
          </a:p>
          <a:p>
            <a:pPr rtl="1">
              <a:buClr>
                <a:srgbClr val="FF3300"/>
              </a:buClr>
              <a:buFont typeface="Wingdings" pitchFamily="2" charset="2"/>
              <a:buChar char="v"/>
            </a:pPr>
            <a:r>
              <a:rPr lang="fa-IR" dirty="0" smtClean="0">
                <a:solidFill>
                  <a:srgbClr val="FF0000"/>
                </a:solidFill>
                <a:cs typeface="B Zar" pitchFamily="2" charset="-78"/>
              </a:rPr>
              <a:t> سوال در مورد دستور دارویی</a:t>
            </a: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
        <p:nvSpPr>
          <p:cNvPr id="4" name="Oval 3"/>
          <p:cNvSpPr/>
          <p:nvPr/>
        </p:nvSpPr>
        <p:spPr>
          <a:xfrm>
            <a:off x="7233006" y="1520575"/>
            <a:ext cx="3996648" cy="760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کاهش خطای دارویی در نسخه نویسی</a:t>
            </a:r>
            <a:endParaRPr lang="en-US" dirty="0"/>
          </a:p>
        </p:txBody>
      </p:sp>
      <p:sp>
        <p:nvSpPr>
          <p:cNvPr id="5" name="Oval 4"/>
          <p:cNvSpPr/>
          <p:nvPr/>
        </p:nvSpPr>
        <p:spPr>
          <a:xfrm>
            <a:off x="7530957" y="3082248"/>
            <a:ext cx="3924728" cy="678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کاهش خطای دارویی در نسخه پیچی</a:t>
            </a:r>
            <a:endParaRPr lang="en-US" dirty="0"/>
          </a:p>
        </p:txBody>
      </p:sp>
      <p:sp>
        <p:nvSpPr>
          <p:cNvPr id="6" name="Oval 5"/>
          <p:cNvSpPr/>
          <p:nvPr/>
        </p:nvSpPr>
        <p:spPr>
          <a:xfrm>
            <a:off x="7561780" y="4726112"/>
            <a:ext cx="3965824" cy="821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کاهش خطای دارویی درفرآیند دارودهی</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038475" y="1776413"/>
            <a:ext cx="611505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31" y="997652"/>
            <a:ext cx="10972800" cy="1143000"/>
          </a:xfrm>
        </p:spPr>
        <p:txBody>
          <a:bodyPr>
            <a:normAutofit fontScale="90000"/>
          </a:bodyPr>
          <a:lstStyle/>
          <a:p>
            <a:pPr rtl="1">
              <a:buClr>
                <a:srgbClr val="FF3300"/>
              </a:buClr>
              <a:buFont typeface="Wingdings" pitchFamily="2" charset="2"/>
              <a:buChar char="v"/>
            </a:pPr>
            <a:r>
              <a:rPr lang="fa-IR" sz="2000" b="1" dirty="0" smtClean="0">
                <a:cs typeface="B Zar" pitchFamily="2" charset="-78"/>
              </a:rPr>
              <a:t>ب-1-6-5 انجام تلفیق دارویی  </a:t>
            </a:r>
            <a:br>
              <a:rPr lang="fa-IR" sz="2000" b="1" dirty="0" smtClean="0">
                <a:cs typeface="B Zar" pitchFamily="2" charset="-78"/>
              </a:rPr>
            </a:br>
            <a:r>
              <a:rPr lang="fa-IR" sz="2000" dirty="0" smtClean="0">
                <a:cs typeface="B Zar" pitchFamily="2" charset="-78"/>
              </a:rPr>
              <a:t/>
            </a:r>
            <a:br>
              <a:rPr lang="fa-IR" sz="2000" dirty="0" smtClean="0">
                <a:cs typeface="B Zar" pitchFamily="2" charset="-78"/>
              </a:rPr>
            </a:br>
            <a:r>
              <a:rPr lang="fa-IR" sz="1800" dirty="0" smtClean="0">
                <a:cs typeface="B Zar" pitchFamily="2" charset="-78"/>
              </a:rPr>
              <a:t>فرآیند مقایسه </a:t>
            </a:r>
            <a:r>
              <a:rPr lang="fa-IR" sz="1800" u="sng" dirty="0" smtClean="0">
                <a:cs typeface="B Zar" pitchFamily="2" charset="-78"/>
              </a:rPr>
              <a:t>دستورات دارویی بیمار با تمامی داروهای مصرفی وی </a:t>
            </a:r>
            <a:r>
              <a:rPr lang="fa-IR" sz="1800" dirty="0" smtClean="0">
                <a:cs typeface="B Zar" pitchFamily="2" charset="-78"/>
              </a:rPr>
              <a:t>به منظور پیشگیری از حذف،مصرف بیش از میزان دستور داده شده ،خطای مرتبط با دوزاژیا تداخلات دارویی در هر مرحله از انتقال خدمت وترخیص بیمار  از طریق مشارکت اثربخش تیم درمان ،بیمار وخانواده</a:t>
            </a:r>
            <a:r>
              <a:rPr lang="fa-IR" sz="1300" dirty="0" smtClean="0">
                <a:cs typeface="B Zar" pitchFamily="2" charset="-78"/>
              </a:rPr>
              <a:t/>
            </a:r>
            <a:br>
              <a:rPr lang="fa-IR" sz="1300" dirty="0" smtClean="0">
                <a:cs typeface="B Zar" pitchFamily="2" charset="-78"/>
              </a:rPr>
            </a:br>
            <a:r>
              <a:rPr lang="fa-IR" sz="1300" dirty="0" smtClean="0">
                <a:cs typeface="B Zar" pitchFamily="2" charset="-78"/>
              </a:rPr>
              <a:t/>
            </a:r>
            <a:br>
              <a:rPr lang="fa-IR" sz="1300" dirty="0" smtClean="0">
                <a:cs typeface="B Zar" pitchFamily="2" charset="-78"/>
              </a:rPr>
            </a:br>
            <a:r>
              <a:rPr lang="fa-IR" sz="1300" dirty="0" smtClean="0">
                <a:cs typeface="B Zar" pitchFamily="2" charset="-78"/>
              </a:rPr>
              <a:t/>
            </a:r>
            <a:br>
              <a:rPr lang="fa-IR" sz="1300" dirty="0" smtClean="0">
                <a:cs typeface="B Zar" pitchFamily="2" charset="-78"/>
              </a:rPr>
            </a:br>
            <a:r>
              <a:rPr lang="fa-IR" sz="1800" dirty="0" smtClean="0">
                <a:cs typeface="B Zar" pitchFamily="2" charset="-78"/>
              </a:rPr>
              <a:t>براساس شرح حال کامل ودر صورت نیاز  انجام  مشاوره های لازم دوز دارو</a:t>
            </a:r>
            <a:r>
              <a:rPr lang="en-US" sz="1800" dirty="0" smtClean="0">
                <a:cs typeface="B Zar" pitchFamily="2" charset="-78"/>
              </a:rPr>
              <a:t> </a:t>
            </a:r>
            <a:r>
              <a:rPr lang="fa-IR" sz="1800" dirty="0" smtClean="0">
                <a:cs typeface="B Zar" pitchFamily="2" charset="-78"/>
              </a:rPr>
              <a:t>و یا فواصل تجویز ممکن است </a:t>
            </a:r>
            <a:r>
              <a:rPr lang="en-US" sz="1800" dirty="0" smtClean="0">
                <a:cs typeface="B Zar" pitchFamily="2" charset="-78"/>
              </a:rPr>
              <a:t>ADJUST</a:t>
            </a:r>
            <a:r>
              <a:rPr lang="fa-IR" sz="1800" dirty="0" smtClean="0">
                <a:cs typeface="B Zar" pitchFamily="2" charset="-78"/>
              </a:rPr>
              <a:t> </a:t>
            </a:r>
            <a:br>
              <a:rPr lang="fa-IR" sz="1800" dirty="0" smtClean="0">
                <a:cs typeface="B Zar" pitchFamily="2" charset="-78"/>
              </a:rPr>
            </a:br>
            <a:r>
              <a:rPr lang="fa-IR" sz="1800" dirty="0" smtClean="0">
                <a:cs typeface="B Zar" pitchFamily="2" charset="-78"/>
              </a:rPr>
              <a:t>ویا دارویی قطع شود و تداخلات دارویی به حداقل ویاصفر برسد.</a:t>
            </a:r>
            <a:br>
              <a:rPr lang="fa-IR" sz="1800" dirty="0" smtClean="0">
                <a:cs typeface="B Zar" pitchFamily="2" charset="-78"/>
              </a:rPr>
            </a:br>
            <a:r>
              <a:rPr lang="fa-IR" sz="1800" dirty="0" smtClean="0">
                <a:cs typeface="B Zar" pitchFamily="2" charset="-78"/>
              </a:rPr>
              <a:t>                        </a:t>
            </a:r>
            <a:endParaRPr lang="en-US" sz="1800" dirty="0">
              <a:cs typeface="B Zar" pitchFamily="2" charset="-78"/>
            </a:endParaRPr>
          </a:p>
        </p:txBody>
      </p:sp>
      <p:sp>
        <p:nvSpPr>
          <p:cNvPr id="3" name="Content Placeholder 2"/>
          <p:cNvSpPr>
            <a:spLocks noGrp="1"/>
          </p:cNvSpPr>
          <p:nvPr>
            <p:ph sz="half" idx="1"/>
          </p:nvPr>
        </p:nvSpPr>
        <p:spPr>
          <a:xfrm>
            <a:off x="855331" y="2195626"/>
            <a:ext cx="4577907" cy="4525963"/>
          </a:xfrm>
        </p:spPr>
        <p:txBody>
          <a:bodyPr vert="horz">
            <a:normAutofit fontScale="70000" lnSpcReduction="20000"/>
          </a:bodyPr>
          <a:lstStyle/>
          <a:p>
            <a:pPr algn="justLow">
              <a:buClr>
                <a:srgbClr val="FF3300"/>
              </a:buClr>
              <a:buFont typeface="Wingdings" pitchFamily="2" charset="2"/>
              <a:buChar char="v"/>
            </a:pPr>
            <a:endParaRPr lang="fa-IR" dirty="0" smtClean="0">
              <a:cs typeface="B Zar" pitchFamily="2" charset="-78"/>
            </a:endParaRPr>
          </a:p>
          <a:p>
            <a:pPr algn="justLow" rtl="1">
              <a:buClr>
                <a:srgbClr val="FF3300"/>
              </a:buClr>
              <a:buFont typeface="Wingdings" pitchFamily="2" charset="2"/>
              <a:buChar char="v"/>
            </a:pPr>
            <a:r>
              <a:rPr lang="fa-IR" sz="1900" dirty="0" smtClean="0">
                <a:cs typeface="B Zar" pitchFamily="2" charset="-78"/>
              </a:rPr>
              <a:t>     </a:t>
            </a:r>
            <a:r>
              <a:rPr lang="fa-IR" sz="1900" b="1" dirty="0" smtClean="0">
                <a:solidFill>
                  <a:schemeClr val="tx2">
                    <a:lumMod val="60000"/>
                    <a:lumOff val="40000"/>
                  </a:schemeClr>
                </a:solidFill>
                <a:cs typeface="B Zar" pitchFamily="2" charset="-78"/>
              </a:rPr>
              <a:t>وجود خط مشی  و روش اجرایی برای تلفیق دارویی </a:t>
            </a:r>
            <a:r>
              <a:rPr lang="fa-IR" sz="1900" dirty="0" smtClean="0">
                <a:cs typeface="B Zar" pitchFamily="2" charset="-78"/>
              </a:rPr>
              <a:t>در هنگام پذیرش،انتقال                                                                                                                                        بین بخشی وبیمارستانی وترخیص</a:t>
            </a:r>
          </a:p>
          <a:p>
            <a:pPr algn="justLow" rtl="1">
              <a:buClr>
                <a:srgbClr val="FF3300"/>
              </a:buClr>
              <a:buFont typeface="Wingdings" pitchFamily="2" charset="2"/>
              <a:buChar char="v"/>
            </a:pPr>
            <a:r>
              <a:rPr lang="fa-IR" sz="1900" dirty="0" smtClean="0">
                <a:cs typeface="B Zar" pitchFamily="2" charset="-78"/>
              </a:rPr>
              <a:t>                                                                                                                                                         </a:t>
            </a:r>
            <a:r>
              <a:rPr lang="fa-IR" sz="1900" b="1" dirty="0" smtClean="0">
                <a:solidFill>
                  <a:schemeClr val="tx2">
                    <a:lumMod val="60000"/>
                    <a:lumOff val="40000"/>
                  </a:schemeClr>
                </a:solidFill>
                <a:cs typeface="B Zar" pitchFamily="2" charset="-78"/>
              </a:rPr>
              <a:t>مستند لیست داروهای مشمول تلفیق دارویی                                                                                                                                                                                وجود مستند اخذشرح حال وتاریخچه دارویی </a:t>
            </a:r>
            <a:r>
              <a:rPr lang="fa-IR" sz="1900" dirty="0" smtClean="0">
                <a:cs typeface="B Zar" pitchFamily="2" charset="-78"/>
              </a:rPr>
              <a:t>توسط پزشک در برگ                                                                                                                                                                                         شرح حال و درفرم ارزیابی اولیه توسط پرستار در پرونده بیمار</a:t>
            </a:r>
          </a:p>
          <a:p>
            <a:pPr algn="justLow" rtl="1">
              <a:buClr>
                <a:srgbClr val="FF3300"/>
              </a:buClr>
              <a:buFont typeface="Wingdings" pitchFamily="2" charset="2"/>
              <a:buChar char="v"/>
            </a:pPr>
            <a:r>
              <a:rPr lang="fa-IR" sz="1900" dirty="0" smtClean="0">
                <a:cs typeface="B Zar" pitchFamily="2" charset="-78"/>
              </a:rPr>
              <a:t>                                                                                                                                                                                    </a:t>
            </a:r>
            <a:r>
              <a:rPr lang="fa-IR" sz="1900" b="1" dirty="0" smtClean="0">
                <a:solidFill>
                  <a:schemeClr val="tx2">
                    <a:lumMod val="60000"/>
                    <a:lumOff val="40000"/>
                  </a:schemeClr>
                </a:solidFill>
                <a:cs typeface="B Zar" pitchFamily="2" charset="-78"/>
              </a:rPr>
              <a:t>رعایت محدوده زمانی اخذ شرح حال دارویی </a:t>
            </a:r>
            <a:r>
              <a:rPr lang="fa-IR" sz="1900" dirty="0" smtClean="0">
                <a:cs typeface="B Zar" pitchFamily="2" charset="-78"/>
              </a:rPr>
              <a:t>در 24 ساعت اول پذیرش                                                                                                                                                                                           ودر زمان کوتاهتر در موارد مصرف داروهای خطرناک </a:t>
            </a:r>
          </a:p>
          <a:p>
            <a:pPr algn="justLow" rtl="1">
              <a:buClr>
                <a:srgbClr val="FF3300"/>
              </a:buClr>
              <a:buFont typeface="Wingdings" pitchFamily="2" charset="2"/>
              <a:buChar char="v"/>
            </a:pPr>
            <a:r>
              <a:rPr lang="fa-IR" sz="1900" dirty="0" smtClean="0">
                <a:cs typeface="B Zar" pitchFamily="2" charset="-78"/>
              </a:rPr>
              <a:t>                                                                                                                                                                                     </a:t>
            </a:r>
            <a:r>
              <a:rPr lang="fa-IR" sz="1900" b="1" dirty="0" smtClean="0">
                <a:solidFill>
                  <a:schemeClr val="tx2">
                    <a:lumMod val="60000"/>
                    <a:lumOff val="40000"/>
                  </a:schemeClr>
                </a:solidFill>
                <a:cs typeface="B Zar" pitchFamily="2" charset="-78"/>
              </a:rPr>
              <a:t>شواهد توجه به سوابق حساسیت وعوارض دارویی  وشرایط خاص                                                   </a:t>
            </a:r>
            <a:r>
              <a:rPr lang="fa-IR" sz="1900" dirty="0" smtClean="0">
                <a:cs typeface="B Zar" pitchFamily="2" charset="-78"/>
              </a:rPr>
              <a:t>بیمار(بارداری ،شیردهی،مصرف دخانیات)</a:t>
            </a:r>
          </a:p>
          <a:p>
            <a:pPr algn="justLow" rtl="1">
              <a:buClr>
                <a:srgbClr val="FF3300"/>
              </a:buClr>
              <a:buFont typeface="Wingdings" pitchFamily="2" charset="2"/>
              <a:buChar char="v"/>
            </a:pPr>
            <a:r>
              <a:rPr lang="fa-IR" sz="1900" dirty="0" smtClean="0">
                <a:cs typeface="B Zar" pitchFamily="2" charset="-78"/>
              </a:rPr>
              <a:t>                                                                                                                                                                                         </a:t>
            </a:r>
            <a:r>
              <a:rPr lang="fa-IR" sz="1900" b="1" dirty="0" smtClean="0">
                <a:solidFill>
                  <a:schemeClr val="tx2">
                    <a:lumMod val="60000"/>
                    <a:lumOff val="40000"/>
                  </a:schemeClr>
                </a:solidFill>
                <a:cs typeface="B Zar" pitchFamily="2" charset="-78"/>
              </a:rPr>
              <a:t>شواهد به روز رسانی لیست دارویی بیمار </a:t>
            </a:r>
            <a:r>
              <a:rPr lang="fa-IR" sz="1900" dirty="0" smtClean="0">
                <a:cs typeface="B Zar" pitchFamily="2" charset="-78"/>
              </a:rPr>
              <a:t>در طول درمان</a:t>
            </a:r>
          </a:p>
          <a:p>
            <a:pPr algn="justLow" rtl="1">
              <a:buClr>
                <a:srgbClr val="FF3300"/>
              </a:buClr>
              <a:buFont typeface="Wingdings" pitchFamily="2" charset="2"/>
              <a:buChar char="v"/>
            </a:pPr>
            <a:r>
              <a:rPr lang="fa-IR" sz="1900" dirty="0" smtClean="0">
                <a:cs typeface="B Zar" pitchFamily="2" charset="-78"/>
              </a:rPr>
              <a:t>                                                                                                                                                                                    </a:t>
            </a:r>
            <a:r>
              <a:rPr lang="fa-IR" sz="1900" b="1" dirty="0" smtClean="0">
                <a:solidFill>
                  <a:schemeClr val="tx2">
                    <a:lumMod val="60000"/>
                    <a:lumOff val="40000"/>
                  </a:schemeClr>
                </a:solidFill>
                <a:cs typeface="B Zar" pitchFamily="2" charset="-78"/>
              </a:rPr>
              <a:t>دسترسی پزشکان به لیست دارویی بیمار در حین ویزیت وتجویز دارو</a:t>
            </a:r>
          </a:p>
          <a:p>
            <a:pPr algn="justLow" rtl="1">
              <a:buClr>
                <a:srgbClr val="FF3300"/>
              </a:buClr>
              <a:buFont typeface="Wingdings" pitchFamily="2" charset="2"/>
              <a:buChar char="v"/>
            </a:pPr>
            <a:endParaRPr lang="fa-IR" sz="1900" dirty="0" smtClean="0">
              <a:cs typeface="B Zar" pitchFamily="2" charset="-78"/>
            </a:endParaRPr>
          </a:p>
          <a:p>
            <a:pPr algn="justLow" rtl="1">
              <a:buClr>
                <a:srgbClr val="FF3300"/>
              </a:buClr>
              <a:buFont typeface="Wingdings" pitchFamily="2" charset="2"/>
              <a:buChar char="v"/>
            </a:pPr>
            <a:r>
              <a:rPr lang="fa-IR" sz="1900" b="1" dirty="0" smtClean="0">
                <a:solidFill>
                  <a:srgbClr val="FF0000"/>
                </a:solidFill>
                <a:cs typeface="B Zar" pitchFamily="2" charset="-78"/>
              </a:rPr>
              <a:t>مستند آموزش  مصرف داروهای حین  انتقال و ترخیص بیماران                                                              </a:t>
            </a:r>
            <a:r>
              <a:rPr lang="fa-IR" sz="1900" dirty="0" smtClean="0">
                <a:cs typeface="B Zar" pitchFamily="2" charset="-78"/>
              </a:rPr>
              <a:t>ارائه پمفلت ه ولیست آراهننمای مصرف داروها به بیمار وخانواده</a:t>
            </a:r>
          </a:p>
          <a:p>
            <a:pPr algn="r">
              <a:buClr>
                <a:srgbClr val="FF3300"/>
              </a:buClr>
              <a:buFont typeface="Wingdings" pitchFamily="2" charset="2"/>
              <a:buChar char="v"/>
            </a:pPr>
            <a:endParaRPr lang="fa-IR" dirty="0" smtClean="0">
              <a:cs typeface="B Zar" pitchFamily="2" charset="-78"/>
            </a:endParaRPr>
          </a:p>
          <a:p>
            <a:pPr algn="l" rtl="1">
              <a:buClr>
                <a:srgbClr val="FF3300"/>
              </a:buClr>
              <a:buFont typeface="Wingdings" pitchFamily="2" charset="2"/>
              <a:buChar char="v"/>
            </a:pPr>
            <a:r>
              <a:rPr lang="fa-IR" dirty="0" smtClean="0">
                <a:solidFill>
                  <a:srgbClr val="00B050"/>
                </a:solidFill>
                <a:cs typeface="B Zar" pitchFamily="2" charset="-78"/>
              </a:rPr>
              <a:t>دستورالعمل 409/10757 مورخ1393/6/12</a:t>
            </a:r>
            <a:endParaRPr lang="en-US" dirty="0">
              <a:solidFill>
                <a:srgbClr val="00B050"/>
              </a:solidFill>
              <a:cs typeface="B Zar" pitchFamily="2" charset="-78"/>
            </a:endParaRPr>
          </a:p>
        </p:txBody>
      </p:sp>
      <p:pic>
        <p:nvPicPr>
          <p:cNvPr id="5127" name="Picture 7"/>
          <p:cNvPicPr>
            <a:picLocks noGrp="1" noChangeAspect="1" noChangeArrowheads="1"/>
          </p:cNvPicPr>
          <p:nvPr>
            <p:ph sz="half" idx="2"/>
          </p:nvPr>
        </p:nvPicPr>
        <p:blipFill>
          <a:blip r:embed="rId2" cstate="print"/>
          <a:srcRect/>
          <a:stretch>
            <a:fillRect/>
          </a:stretch>
        </p:blipFill>
        <p:spPr bwMode="auto">
          <a:xfrm>
            <a:off x="6245206" y="2625633"/>
            <a:ext cx="4733925"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238625" y="1057275"/>
            <a:ext cx="371475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Clr>
                <a:srgbClr val="FF3300"/>
              </a:buClr>
              <a:buFont typeface="Wingdings" pitchFamily="2" charset="2"/>
              <a:buChar char="v"/>
            </a:pPr>
            <a:r>
              <a:rPr lang="fa-IR" dirty="0" smtClean="0">
                <a:cs typeface="B Zar" pitchFamily="2" charset="-78"/>
              </a:rPr>
              <a:t>ب-1-7 ارزیابی و مدیریت تغذیه بیماران  بستری </a:t>
            </a:r>
            <a:endParaRPr lang="en-US"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pPr algn="r" rtl="1">
              <a:buClr>
                <a:srgbClr val="FF3300"/>
              </a:buClr>
              <a:buFont typeface="Wingdings" pitchFamily="2" charset="2"/>
              <a:buChar char="v"/>
            </a:pPr>
            <a:r>
              <a:rPr lang="fa-IR" dirty="0" smtClean="0">
                <a:cs typeface="B Zar" pitchFamily="2" charset="-78"/>
              </a:rPr>
              <a:t>ب-1-7-1مدیریت رژیم غدایی بیماربستری  بر اساس دستور پزشک</a:t>
            </a:r>
          </a:p>
          <a:p>
            <a:pPr algn="r" rtl="1">
              <a:buClr>
                <a:srgbClr val="FF3300"/>
              </a:buClr>
              <a:buFont typeface="Wingdings" pitchFamily="2" charset="2"/>
              <a:buChar char="v"/>
            </a:pPr>
            <a:r>
              <a:rPr lang="fa-IR" dirty="0" smtClean="0">
                <a:cs typeface="B Zar" pitchFamily="2" charset="-78"/>
              </a:rPr>
              <a:t>ب-1-7-2مدیریت رژیم غذایی  بیماران بستری  دربخشهای ویژه  بزرگسال و اطفال بر اساس ارزیابی تخصصی تغذیه ای</a:t>
            </a:r>
          </a:p>
          <a:p>
            <a:pPr algn="r" rtl="1">
              <a:buClr>
                <a:srgbClr val="FF3300"/>
              </a:buClr>
              <a:buFont typeface="Wingdings" pitchFamily="2" charset="2"/>
              <a:buChar char="v"/>
            </a:pPr>
            <a:r>
              <a:rPr lang="fa-IR" dirty="0" smtClean="0">
                <a:cs typeface="B Zar" pitchFamily="2" charset="-78"/>
              </a:rPr>
              <a:t>ب-1-7-3 مدیریت رژیم غذایی  بیماران سوء تغذیه،سوختگی،دیالیز ،پیوند ومبتلا به سرطان بر اساس ارزیابی تخصصی تغذیه ای</a:t>
            </a:r>
          </a:p>
          <a:p>
            <a:pPr algn="r" rtl="1">
              <a:buClr>
                <a:srgbClr val="FF3300"/>
              </a:buClr>
              <a:buFont typeface="Wingdings" pitchFamily="2" charset="2"/>
              <a:buChar char="v"/>
            </a:pPr>
            <a:r>
              <a:rPr lang="fa-IR" dirty="0" smtClean="0">
                <a:cs typeface="B Zar" pitchFamily="2" charset="-78"/>
              </a:rPr>
              <a:t>ب-1-7-4 مدیریت رژیم غذایی  مادران باردار و اطفال بر اساس ارزیابی تخصصی تغذیه ای</a:t>
            </a:r>
          </a:p>
          <a:p>
            <a:pPr algn="r" rtl="1">
              <a:buClr>
                <a:srgbClr val="FF3300"/>
              </a:buClr>
              <a:buFont typeface="Wingdings" pitchFamily="2" charset="2"/>
              <a:buChar char="v"/>
            </a:pPr>
            <a:r>
              <a:rPr lang="fa-IR" dirty="0" smtClean="0">
                <a:cs typeface="B Zar" pitchFamily="2" charset="-78"/>
              </a:rPr>
              <a:t>ب-1-7-5برنامه ریزی و انجام ارزیابی های تخصصی تغذیهای برای تمامی گروه های هدف مطابق ضوابط</a:t>
            </a:r>
          </a:p>
          <a:p>
            <a:pPr algn="r" rtl="1">
              <a:buClr>
                <a:srgbClr val="FF3300"/>
              </a:buClr>
              <a:buFont typeface="Wingdings" pitchFamily="2" charset="2"/>
              <a:buChar char="v"/>
            </a:pPr>
            <a:r>
              <a:rPr lang="fa-IR" dirty="0" smtClean="0">
                <a:cs typeface="B Zar" pitchFamily="2" charset="-78"/>
              </a:rPr>
              <a:t>ب-1-7-6بررسی وضعیت تغذیهای بیمار وانجام اقدامات اصلاحی توسط کارشناس تغذیه </a:t>
            </a:r>
          </a:p>
          <a:p>
            <a:pPr algn="r" rtl="1">
              <a:buClr>
                <a:srgbClr val="FF3300"/>
              </a:buClr>
              <a:buFont typeface="Wingdings" pitchFamily="2" charset="2"/>
              <a:buChar char="v"/>
            </a:pPr>
            <a:endParaRPr lang="en-US" dirty="0">
              <a:cs typeface="B Za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2611" y="462337"/>
            <a:ext cx="10972800" cy="6395663"/>
          </a:xfrm>
        </p:spPr>
        <p:txBody>
          <a:bodyPr>
            <a:normAutofit fontScale="25000" lnSpcReduction="20000"/>
          </a:bodyPr>
          <a:lstStyle/>
          <a:p>
            <a:pPr algn="r" rtl="1">
              <a:buClr>
                <a:srgbClr val="FF3300"/>
              </a:buClr>
              <a:buFont typeface="Wingdings" pitchFamily="2" charset="2"/>
              <a:buChar char="v"/>
            </a:pPr>
            <a:r>
              <a:rPr lang="fa-IR" sz="5500" b="1" dirty="0" smtClean="0">
                <a:solidFill>
                  <a:srgbClr val="FF0000"/>
                </a:solidFill>
                <a:cs typeface="B Zar" pitchFamily="2" charset="-78"/>
              </a:rPr>
              <a:t>تعیین وثبت رژیم غذایی بیمار در پرونده توسط پزشک</a:t>
            </a:r>
          </a:p>
          <a:p>
            <a:pPr algn="r" rtl="1">
              <a:buClr>
                <a:srgbClr val="FF3300"/>
              </a:buClr>
              <a:buFont typeface="Wingdings" pitchFamily="2" charset="2"/>
              <a:buChar char="v"/>
            </a:pPr>
            <a:r>
              <a:rPr lang="fa-IR" sz="5500" b="1" dirty="0" smtClean="0">
                <a:solidFill>
                  <a:srgbClr val="FF0000"/>
                </a:solidFill>
                <a:cs typeface="B Zar" pitchFamily="2" charset="-78"/>
              </a:rPr>
              <a:t>ثبت سفارش غذا به تفکیک بیماران در زمان مقرر </a:t>
            </a:r>
            <a:r>
              <a:rPr lang="fa-IR" sz="5500" dirty="0" smtClean="0">
                <a:cs typeface="B Zar" pitchFamily="2" charset="-78"/>
              </a:rPr>
              <a:t>در سامانه </a:t>
            </a:r>
            <a:r>
              <a:rPr lang="en-US" sz="5500" dirty="0" smtClean="0">
                <a:cs typeface="B Zar" pitchFamily="2" charset="-78"/>
              </a:rPr>
              <a:t>HIS</a:t>
            </a:r>
            <a:r>
              <a:rPr lang="fa-IR" sz="5500" dirty="0" smtClean="0">
                <a:cs typeface="B Zar" pitchFamily="2" charset="-78"/>
              </a:rPr>
              <a:t>بیمارستان قبل از وعده بعدی توسط پرستار/منشی بخش با لحاظ نوع رژیم غذایی </a:t>
            </a:r>
          </a:p>
          <a:p>
            <a:pPr algn="r" rtl="1">
              <a:buClr>
                <a:srgbClr val="FF3300"/>
              </a:buClr>
              <a:buFont typeface="Wingdings" pitchFamily="2" charset="2"/>
              <a:buChar char="v"/>
            </a:pPr>
            <a:r>
              <a:rPr lang="fa-IR" sz="5500" dirty="0" smtClean="0">
                <a:cs typeface="B Zar" pitchFamily="2" charset="-78"/>
              </a:rPr>
              <a:t>وجود </a:t>
            </a:r>
            <a:r>
              <a:rPr lang="fa-IR" sz="5500" dirty="0" smtClean="0">
                <a:solidFill>
                  <a:srgbClr val="FF0000"/>
                </a:solidFill>
                <a:cs typeface="B Zar" pitchFamily="2" charset="-78"/>
              </a:rPr>
              <a:t>و</a:t>
            </a:r>
            <a:r>
              <a:rPr lang="fa-IR" sz="5500" b="1" dirty="0" smtClean="0">
                <a:solidFill>
                  <a:srgbClr val="FF0000"/>
                </a:solidFill>
                <a:cs typeface="B Zar" pitchFamily="2" charset="-78"/>
              </a:rPr>
              <a:t>امکان انتخاب انواع رژیم های غذایی در سامانه</a:t>
            </a:r>
          </a:p>
          <a:p>
            <a:pPr algn="r" rtl="1">
              <a:buClr>
                <a:srgbClr val="FF3300"/>
              </a:buClr>
              <a:buFont typeface="Wingdings" pitchFamily="2" charset="2"/>
              <a:buChar char="v"/>
            </a:pPr>
            <a:r>
              <a:rPr lang="fa-IR" sz="5500" dirty="0" smtClean="0">
                <a:cs typeface="B Zar" pitchFamily="2" charset="-78"/>
              </a:rPr>
              <a:t>مطابقت چینش سینی غذای بیماران بر اساس رژیم غذایی درخواست شده</a:t>
            </a:r>
          </a:p>
          <a:p>
            <a:pPr algn="r" rtl="1">
              <a:buClr>
                <a:srgbClr val="FF3300"/>
              </a:buClr>
              <a:buFont typeface="Wingdings" pitchFamily="2" charset="2"/>
              <a:buChar char="v"/>
            </a:pPr>
            <a:r>
              <a:rPr lang="fa-IR" sz="5500" dirty="0" smtClean="0">
                <a:cs typeface="B Zar" pitchFamily="2" charset="-78"/>
              </a:rPr>
              <a:t>وجود </a:t>
            </a:r>
            <a:r>
              <a:rPr lang="fa-IR" sz="5500" b="1" dirty="0" smtClean="0">
                <a:solidFill>
                  <a:srgbClr val="FF0000"/>
                </a:solidFill>
                <a:cs typeface="B Zar" pitchFamily="2" charset="-78"/>
              </a:rPr>
              <a:t>آنالیز یا جیره غذایی در آشپزخانه مرکز </a:t>
            </a:r>
            <a:r>
              <a:rPr lang="fa-IR" sz="5500" dirty="0" smtClean="0">
                <a:cs typeface="B Zar" pitchFamily="2" charset="-78"/>
              </a:rPr>
              <a:t>برای تهیه  هریک از انواع رژیم های غذایی</a:t>
            </a:r>
            <a:endParaRPr lang="fa-IR" sz="5500" dirty="0" smtClean="0">
              <a:solidFill>
                <a:srgbClr val="FF0000"/>
              </a:solidFill>
              <a:cs typeface="B Zar" pitchFamily="2" charset="-78"/>
            </a:endParaRPr>
          </a:p>
          <a:p>
            <a:pPr algn="r" rtl="1">
              <a:buClr>
                <a:srgbClr val="FF3300"/>
              </a:buClr>
              <a:buFont typeface="Wingdings" pitchFamily="2" charset="2"/>
              <a:buChar char="v"/>
            </a:pPr>
            <a:r>
              <a:rPr lang="fa-IR" sz="5500" b="1" dirty="0" smtClean="0">
                <a:solidFill>
                  <a:srgbClr val="FF0000"/>
                </a:solidFill>
                <a:cs typeface="B Zar" pitchFamily="2" charset="-78"/>
              </a:rPr>
              <a:t>الصاق برچسب نام بخش –نام بیمار-نوع رژیم بر روی پکیج غذای  رژیمی بیمار </a:t>
            </a:r>
            <a:r>
              <a:rPr lang="fa-IR" sz="5500" dirty="0" smtClean="0">
                <a:cs typeface="B Zar" pitchFamily="2" charset="-78"/>
              </a:rPr>
              <a:t>در روش توزیع متمرکز غذا</a:t>
            </a:r>
          </a:p>
          <a:p>
            <a:pPr algn="r" rtl="1">
              <a:buClr>
                <a:srgbClr val="FF3300"/>
              </a:buClr>
              <a:buFont typeface="Wingdings" pitchFamily="2" charset="2"/>
              <a:buChar char="v"/>
            </a:pPr>
            <a:r>
              <a:rPr lang="fa-IR" sz="5500" dirty="0" smtClean="0">
                <a:cs typeface="B Zar" pitchFamily="2" charset="-78"/>
              </a:rPr>
              <a:t>توزیع غذا براساس لیست غذای بیماران باتائید پرستار در روش نیمه متمرکز</a:t>
            </a:r>
          </a:p>
          <a:p>
            <a:pPr algn="r" rtl="1">
              <a:buClr>
                <a:srgbClr val="FF3300"/>
              </a:buClr>
              <a:buFont typeface="Wingdings" pitchFamily="2" charset="2"/>
              <a:buChar char="v"/>
            </a:pPr>
            <a:r>
              <a:rPr lang="fa-IR" sz="5500" dirty="0" smtClean="0">
                <a:cs typeface="B Zar" pitchFamily="2" charset="-78"/>
              </a:rPr>
              <a:t>  وجود شواهد گزارشدهی (توسط پرستار) و پیگیری موارد عدم مصرف غذا توسط بیمار(توسط مشاور تغذیه)</a:t>
            </a:r>
          </a:p>
          <a:p>
            <a:pPr algn="r" rtl="1">
              <a:buClr>
                <a:srgbClr val="FF3300"/>
              </a:buClr>
              <a:buFont typeface="Wingdings" pitchFamily="2" charset="2"/>
              <a:buChar char="v"/>
            </a:pPr>
            <a:r>
              <a:rPr lang="fa-IR" sz="5500" b="1" dirty="0" smtClean="0">
                <a:solidFill>
                  <a:srgbClr val="00B0F0"/>
                </a:solidFill>
                <a:cs typeface="B Zar" pitchFamily="2" charset="-78"/>
              </a:rPr>
              <a:t>درخواست مشاوره تخصصی تغذیه ای  برای بیماران مبتلا به 18 بیماری اولویت دار وکودکان در معرض خطر سوء تغذیه،سوختگی،دیالیز ،پیوند ومبتلا به سرطان،بیمارکلیوی ،سلیاک،سوء جذب مادرزادی  پس از تعیین مورد در ارزیابی اولیه پرستاری ومادران باردار مبتلا به دیابت/پره اکلامسی/اکلامپسی/پس از ارزیابی مامایی و پزشکی  وتکمیل فرم درخواست مشاوره تخصصی تغذیه ای  </a:t>
            </a:r>
          </a:p>
          <a:p>
            <a:pPr algn="r" rtl="1">
              <a:buClr>
                <a:srgbClr val="FF3300"/>
              </a:buClr>
              <a:buFont typeface="Wingdings" pitchFamily="2" charset="2"/>
              <a:buChar char="v"/>
            </a:pPr>
            <a:r>
              <a:rPr lang="fa-IR" sz="5500" dirty="0" smtClean="0">
                <a:cs typeface="B Zar" pitchFamily="2" charset="-78"/>
              </a:rPr>
              <a:t>وجود مستند </a:t>
            </a:r>
            <a:r>
              <a:rPr lang="fa-IR" sz="5500" b="1" dirty="0" smtClean="0">
                <a:solidFill>
                  <a:srgbClr val="FF0000"/>
                </a:solidFill>
                <a:cs typeface="B Zar" pitchFamily="2" charset="-78"/>
              </a:rPr>
              <a:t>ابلاغ 18 بیماری اولویت دار </a:t>
            </a:r>
            <a:r>
              <a:rPr lang="fa-IR" sz="5500" dirty="0" smtClean="0">
                <a:cs typeface="B Zar" pitchFamily="2" charset="-78"/>
              </a:rPr>
              <a:t>جهت انجام مشاوره تخصصی تغذیه ای به پزشکان </a:t>
            </a:r>
          </a:p>
          <a:p>
            <a:pPr algn="r" rtl="1">
              <a:buClr>
                <a:srgbClr val="FF3300"/>
              </a:buClr>
              <a:buFont typeface="Wingdings" pitchFamily="2" charset="2"/>
              <a:buChar char="v"/>
            </a:pPr>
            <a:r>
              <a:rPr lang="fa-IR" sz="5500" b="1" dirty="0" smtClean="0">
                <a:solidFill>
                  <a:srgbClr val="00B0F0"/>
                </a:solidFill>
                <a:cs typeface="B Zar" pitchFamily="2" charset="-78"/>
              </a:rPr>
              <a:t>رعایت محدوده زمانی قابل قبول  در اعلام ودرخواست مشاوره تخصصی  تغذیه موارد بستری جدید توسط بخش بستری </a:t>
            </a:r>
            <a:r>
              <a:rPr lang="fa-IR" sz="5500" dirty="0" smtClean="0">
                <a:cs typeface="B Zar" pitchFamily="2" charset="-78"/>
              </a:rPr>
              <a:t>(قبل از وعده غذایی اصلی  بعدی   وحداکثر ظرف 24 ساعت از زمان بستری)</a:t>
            </a:r>
            <a:r>
              <a:rPr lang="fa-IR" sz="5500" dirty="0" smtClean="0">
                <a:solidFill>
                  <a:srgbClr val="FF0000"/>
                </a:solidFill>
                <a:cs typeface="B Zar" pitchFamily="2" charset="-78"/>
              </a:rPr>
              <a:t>ملاک زمان تکمیل فرم ارزیابی تخصصی تغذیه توسط مشاور تغذیه می باشد.</a:t>
            </a:r>
          </a:p>
          <a:p>
            <a:pPr algn="r" rtl="1">
              <a:buClr>
                <a:srgbClr val="FF3300"/>
              </a:buClr>
              <a:buFont typeface="Wingdings" pitchFamily="2" charset="2"/>
              <a:buChar char="v"/>
            </a:pPr>
            <a:r>
              <a:rPr lang="fa-IR" sz="5500" b="1" dirty="0" smtClean="0">
                <a:solidFill>
                  <a:srgbClr val="FF0000"/>
                </a:solidFill>
                <a:cs typeface="B Zar" pitchFamily="2" charset="-78"/>
              </a:rPr>
              <a:t> </a:t>
            </a:r>
            <a:r>
              <a:rPr lang="fa-IR" sz="5500" dirty="0" smtClean="0">
                <a:solidFill>
                  <a:srgbClr val="00B0F0"/>
                </a:solidFill>
                <a:cs typeface="B Zar" pitchFamily="2" charset="-78"/>
              </a:rPr>
              <a:t>وجود شواهد تکمیل کامل فرم بویژه بخش ارزیابی های تن سنجی و تنظیم رژیم غذایی و مطابقت غذای بیمار با رژیم غذایی تعیین شده در ارزیابی تخصصی ودرخواست شده در سامانه </a:t>
            </a:r>
            <a:r>
              <a:rPr lang="en-US" sz="5500" dirty="0" smtClean="0">
                <a:solidFill>
                  <a:srgbClr val="00B0F0"/>
                </a:solidFill>
                <a:cs typeface="B Zar" pitchFamily="2" charset="-78"/>
              </a:rPr>
              <a:t>HIS</a:t>
            </a:r>
            <a:r>
              <a:rPr lang="fa-IR" sz="5500" dirty="0" smtClean="0">
                <a:solidFill>
                  <a:srgbClr val="00B0F0"/>
                </a:solidFill>
                <a:cs typeface="B Zar" pitchFamily="2" charset="-78"/>
              </a:rPr>
              <a:t> بخش ملاک انجام  صحیح ارزیابی تخصصی تغذیه ای است </a:t>
            </a:r>
          </a:p>
          <a:p>
            <a:pPr algn="r" rtl="1">
              <a:buClr>
                <a:srgbClr val="FF3300"/>
              </a:buClr>
              <a:buFont typeface="Wingdings" pitchFamily="2" charset="2"/>
              <a:buChar char="v"/>
            </a:pPr>
            <a:r>
              <a:rPr lang="fa-IR" sz="5500" b="1" dirty="0" smtClean="0">
                <a:solidFill>
                  <a:srgbClr val="FF0000"/>
                </a:solidFill>
                <a:cs typeface="B Zar" pitchFamily="2" charset="-78"/>
              </a:rPr>
              <a:t>تکمیل  ومستندسازی منظم وکامل بخش ارزیابی های تغذیه (وزن بیمار،جذب  -دریافت </a:t>
            </a:r>
            <a:r>
              <a:rPr lang="en-US" sz="5500" b="1" dirty="0" smtClean="0">
                <a:solidFill>
                  <a:srgbClr val="FF0000"/>
                </a:solidFill>
                <a:cs typeface="B Zar" pitchFamily="2" charset="-78"/>
              </a:rPr>
              <a:t>PO</a:t>
            </a:r>
            <a:r>
              <a:rPr lang="fa-IR" sz="5500" b="1" dirty="0" smtClean="0">
                <a:solidFill>
                  <a:srgbClr val="FF0000"/>
                </a:solidFill>
                <a:cs typeface="B Zar" pitchFamily="2" charset="-78"/>
              </a:rPr>
              <a:t>،گاواژ،مایعات و مکمل وریدی وخوراکی ودفع بیمار ) در فلوچارت (شیت)پرستاری </a:t>
            </a:r>
          </a:p>
          <a:p>
            <a:pPr algn="r" rtl="1">
              <a:buClr>
                <a:srgbClr val="FF3300"/>
              </a:buClr>
              <a:buFont typeface="Wingdings" pitchFamily="2" charset="2"/>
              <a:buChar char="v"/>
            </a:pPr>
            <a:r>
              <a:rPr lang="fa-IR" sz="5500" dirty="0" smtClean="0">
                <a:cs typeface="B Zar" pitchFamily="2" charset="-78"/>
              </a:rPr>
              <a:t>تکمیل فرم ارزیابی تغذیه ای به ازای درخواست مشاوره یکباردر مدت بستری  برای هر بیمار در اولین ویزیت  </a:t>
            </a:r>
          </a:p>
          <a:p>
            <a:pPr algn="r" rtl="1">
              <a:buClr>
                <a:srgbClr val="FF3300"/>
              </a:buClr>
              <a:buFont typeface="Wingdings" pitchFamily="2" charset="2"/>
              <a:buChar char="v"/>
            </a:pPr>
            <a:r>
              <a:rPr lang="fa-IR" sz="5500" b="1" dirty="0" smtClean="0">
                <a:solidFill>
                  <a:srgbClr val="00B0F0"/>
                </a:solidFill>
                <a:cs typeface="B Zar" pitchFamily="2" charset="-78"/>
              </a:rPr>
              <a:t>رعایت فواصل صحیح در تکمیل فرم پیگیری وضعیت تغذیه </a:t>
            </a:r>
            <a:r>
              <a:rPr lang="fa-IR" sz="5500" dirty="0" smtClean="0">
                <a:cs typeface="B Zar" pitchFamily="2" charset="-78"/>
              </a:rPr>
              <a:t>بترتیب پس از سه روزاقامت  در بخش ویژه / پس از 7 روزاقامت  در بخش عادی تغییر برنامه تغذیه /عدم تحمل تغذیه/قطع گاواژ/برای هر نوبت ویزیت </a:t>
            </a:r>
          </a:p>
          <a:p>
            <a:pPr algn="r" rtl="1">
              <a:buClr>
                <a:srgbClr val="FF3300"/>
              </a:buClr>
              <a:buFont typeface="Wingdings" pitchFamily="2" charset="2"/>
              <a:buChar char="v"/>
            </a:pPr>
            <a:r>
              <a:rPr lang="fa-IR" sz="5500" b="1" dirty="0" smtClean="0">
                <a:solidFill>
                  <a:srgbClr val="00B0F0"/>
                </a:solidFill>
                <a:cs typeface="B Zar" pitchFamily="2" charset="-78"/>
              </a:rPr>
              <a:t>وجودابزار اندازه گیری مناسب در ایستگاه پرستاری و بخشها  </a:t>
            </a:r>
            <a:r>
              <a:rPr lang="fa-IR" sz="5500" dirty="0" smtClean="0">
                <a:cs typeface="B Zar" pitchFamily="2" charset="-78"/>
              </a:rPr>
              <a:t>قدسنج،وترازوکالیبره در هر بخش ،وجود جدول</a:t>
            </a:r>
            <a:r>
              <a:rPr lang="en-US" sz="5500" dirty="0" smtClean="0">
                <a:cs typeface="B Zar" pitchFamily="2" charset="-78"/>
              </a:rPr>
              <a:t>BMI</a:t>
            </a:r>
            <a:r>
              <a:rPr lang="fa-IR" sz="5500" dirty="0" smtClean="0">
                <a:cs typeface="B Zar" pitchFamily="2" charset="-78"/>
              </a:rPr>
              <a:t> بزرگسال وافراد بالای 65 سال،منحنی های رشدوزن بر حسب قد برای زیر 5 سال  و نیز </a:t>
            </a:r>
            <a:r>
              <a:rPr lang="en-US" sz="5500" dirty="0" smtClean="0">
                <a:cs typeface="B Zar" pitchFamily="2" charset="-78"/>
              </a:rPr>
              <a:t>Z Score  </a:t>
            </a:r>
            <a:r>
              <a:rPr lang="fa-IR" sz="5500" dirty="0" smtClean="0">
                <a:cs typeface="B Zar" pitchFamily="2" charset="-78"/>
              </a:rPr>
              <a:t>(18-5 سال –</a:t>
            </a:r>
            <a:r>
              <a:rPr lang="en-US" sz="5500" dirty="0" smtClean="0">
                <a:cs typeface="B Zar" pitchFamily="2" charset="-78"/>
              </a:rPr>
              <a:t>BMI</a:t>
            </a:r>
            <a:r>
              <a:rPr lang="fa-IR" sz="5500" dirty="0" smtClean="0">
                <a:cs typeface="B Zar" pitchFamily="2" charset="-78"/>
              </a:rPr>
              <a:t>برحسب سن- برحسب جنس) ،منحنی های استاندارد وزنگیری های مادر بالای 19 سال و  مادران نوجوان18-10 سال  ،جانبازان نقص عضو ومعلولین وجداول تخمین قد و وزن  در ایستگاه پرستاری </a:t>
            </a:r>
          </a:p>
          <a:p>
            <a:pPr algn="r" rtl="1">
              <a:buClr>
                <a:srgbClr val="FF3300"/>
              </a:buClr>
              <a:buFont typeface="Wingdings" pitchFamily="2" charset="2"/>
              <a:buChar char="v"/>
            </a:pPr>
            <a:r>
              <a:rPr lang="fa-IR" sz="5500" dirty="0" smtClean="0">
                <a:cs typeface="B Zar" pitchFamily="2" charset="-78"/>
              </a:rPr>
              <a:t>قرار گرفتن ترازو وقدسنج در محل مناسب </a:t>
            </a:r>
          </a:p>
          <a:p>
            <a:pPr algn="r" rtl="1">
              <a:buClr>
                <a:srgbClr val="FF3300"/>
              </a:buClr>
              <a:buFont typeface="Wingdings" pitchFamily="2" charset="2"/>
              <a:buChar char="v"/>
            </a:pPr>
            <a:r>
              <a:rPr lang="fa-IR" sz="5500" b="1" dirty="0" smtClean="0">
                <a:solidFill>
                  <a:srgbClr val="00B0F0"/>
                </a:solidFill>
                <a:cs typeface="B Zar" pitchFamily="2" charset="-78"/>
              </a:rPr>
              <a:t>تایید نتایج مشاوره تغذیه توسط پزشک  </a:t>
            </a:r>
            <a:r>
              <a:rPr lang="fa-IR" sz="5500" dirty="0" smtClean="0">
                <a:cs typeface="B Zar" pitchFamily="2" charset="-78"/>
              </a:rPr>
              <a:t>در ذیل فرم  با ثبت مهر و امضاء</a:t>
            </a:r>
            <a:endParaRPr lang="en-US" sz="5500" dirty="0" smtClean="0">
              <a:cs typeface="B Zar" pitchFamily="2" charset="-78"/>
            </a:endParaRPr>
          </a:p>
          <a:p>
            <a:pPr algn="r" rtl="1">
              <a:buClr>
                <a:srgbClr val="FF3300"/>
              </a:buClr>
              <a:buFont typeface="Wingdings" pitchFamily="2" charset="2"/>
              <a:buChar char="v"/>
            </a:pPr>
            <a:r>
              <a:rPr lang="fa-IR" sz="5500" dirty="0" smtClean="0">
                <a:cs typeface="B Zar" pitchFamily="2" charset="-78"/>
              </a:rPr>
              <a:t>شواهد نظارت بر اجرای صحیح و تداوم رژیم غذایی تجویز شده  مورد تایید پزشک </a:t>
            </a:r>
            <a:r>
              <a:rPr lang="fa-IR" sz="5500" b="1" dirty="0" smtClean="0">
                <a:cs typeface="B Zar" pitchFamily="2" charset="-78"/>
              </a:rPr>
              <a:t>توسط پرستار</a:t>
            </a:r>
            <a:r>
              <a:rPr lang="fa-IR" sz="5500" dirty="0" smtClean="0">
                <a:cs typeface="B Zar" pitchFamily="2" charset="-78"/>
              </a:rPr>
              <a:t>(مستند گزارش و اطلاع رسانی تغییرات  ومغایرت ها)</a:t>
            </a:r>
          </a:p>
          <a:p>
            <a:pPr algn="r" rtl="1">
              <a:buClr>
                <a:srgbClr val="FF3300"/>
              </a:buClr>
              <a:buFont typeface="Wingdings" pitchFamily="2" charset="2"/>
              <a:buChar char="v"/>
            </a:pPr>
            <a:r>
              <a:rPr lang="fa-IR" sz="5500" dirty="0" smtClean="0">
                <a:cs typeface="B Zar" pitchFamily="2" charset="-78"/>
              </a:rPr>
              <a:t> شواهد نظارت بر اجرای صحیح و تداوم رژیم غذایی تجویز شده  مورد تایید پزشک </a:t>
            </a:r>
            <a:r>
              <a:rPr lang="fa-IR" sz="5500" b="1" dirty="0" smtClean="0">
                <a:cs typeface="B Zar" pitchFamily="2" charset="-78"/>
              </a:rPr>
              <a:t>توسط مشاور تغذیه </a:t>
            </a:r>
            <a:r>
              <a:rPr lang="fa-IR" sz="5500" dirty="0" smtClean="0">
                <a:cs typeface="B Zar" pitchFamily="2" charset="-78"/>
              </a:rPr>
              <a:t>با شاخص های تن سنجی ئنتایج آزمایشگاهی(مستند تکمیل فرم پیگیری)</a:t>
            </a:r>
          </a:p>
          <a:p>
            <a:pPr algn="r" rtl="1">
              <a:buClr>
                <a:srgbClr val="FF3300"/>
              </a:buClr>
              <a:buFont typeface="Wingdings" pitchFamily="2" charset="2"/>
              <a:buChar char="v"/>
            </a:pPr>
            <a:r>
              <a:rPr lang="fa-IR" sz="5500" dirty="0" smtClean="0">
                <a:cs typeface="B Zar" pitchFamily="2" charset="-78"/>
              </a:rPr>
              <a:t>تعیین تکلیف وضعیت تغذیه ای(شیوه و نوع رژیم غذایی) بیماران در بخش ویژه توسط پزشک</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ب-1-1-2   استفاده از فن آوری نوین در شناسایی فعال بیماران</a:t>
            </a:r>
            <a:endParaRPr lang="en-US" sz="1800" b="1" dirty="0">
              <a:cs typeface="B Zar" pitchFamily="2" charset="-78"/>
            </a:endParaRPr>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6322578" y="1518893"/>
            <a:ext cx="5389033" cy="3951288"/>
          </a:xfrm>
        </p:spPr>
        <p:txBody>
          <a:bodyPr>
            <a:normAutofit fontScale="92500" lnSpcReduction="10000"/>
          </a:bodyPr>
          <a:lstStyle/>
          <a:p>
            <a:pPr algn="r" rtl="1">
              <a:buClr>
                <a:srgbClr val="FF3300"/>
              </a:buClr>
              <a:buFont typeface="Wingdings" pitchFamily="2" charset="2"/>
              <a:buChar char="v"/>
            </a:pPr>
            <a:endParaRPr lang="fa-IR" b="1" dirty="0" smtClean="0">
              <a:cs typeface="B Zar" pitchFamily="2" charset="-78"/>
            </a:endParaRPr>
          </a:p>
          <a:p>
            <a:pPr algn="r" rtl="1">
              <a:buClr>
                <a:srgbClr val="FF3300"/>
              </a:buClr>
              <a:buFont typeface="Wingdings" pitchFamily="2" charset="2"/>
              <a:buChar char="v"/>
            </a:pPr>
            <a:r>
              <a:rPr lang="en-US" b="1" dirty="0" smtClean="0">
                <a:cs typeface="B Zar" pitchFamily="2" charset="-78"/>
              </a:rPr>
              <a:t>Barcodes</a:t>
            </a:r>
            <a:endParaRPr lang="en-US"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en-US" b="1" dirty="0" smtClean="0">
                <a:cs typeface="B Zar" pitchFamily="2" charset="-78"/>
              </a:rPr>
              <a:t>RFID Chips</a:t>
            </a:r>
            <a:r>
              <a:rPr lang="fa-IR" b="1" dirty="0" smtClean="0">
                <a:cs typeface="B Zar" pitchFamily="2" charset="-78"/>
              </a:rPr>
              <a:t> شناسایی به وسیله فرکانس رادیویی </a:t>
            </a:r>
            <a:r>
              <a:rPr lang="fa-IR" dirty="0" smtClean="0">
                <a:cs typeface="B Zar" pitchFamily="2" charset="-78"/>
              </a:rPr>
              <a:t>دستبند را میتوان در هنگام پذیرش به هر بیمار تحویل داد و در تمام طول دوره بستری </a:t>
            </a:r>
          </a:p>
          <a:p>
            <a:pPr algn="r" rtl="1">
              <a:buClr>
                <a:srgbClr val="FF3300"/>
              </a:buClr>
              <a:buFont typeface="Wingdings" pitchFamily="2" charset="2"/>
              <a:buChar char="v"/>
            </a:pPr>
            <a:r>
              <a:rPr lang="fa-IR" dirty="0" smtClean="0">
                <a:cs typeface="B Zar" pitchFamily="2" charset="-78"/>
              </a:rPr>
              <a:t>میتوان از آن برای شناسایی بیماران استفاده کرد</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en-US" b="1" dirty="0" smtClean="0">
                <a:cs typeface="B Zar" pitchFamily="2" charset="-78"/>
              </a:rPr>
              <a:t>Biometric devices</a:t>
            </a:r>
            <a:r>
              <a:rPr lang="fa-IR" dirty="0" smtClean="0">
                <a:cs typeface="B Zar" pitchFamily="2" charset="-78"/>
              </a:rPr>
              <a:t>شناسایی با اسکن اثر انگشت،قرنیه و....</a:t>
            </a:r>
            <a:endParaRPr lang="en-US" dirty="0">
              <a:cs typeface="B Zar" pitchFamily="2" charset="-78"/>
            </a:endParaRPr>
          </a:p>
        </p:txBody>
      </p:sp>
      <p:pic>
        <p:nvPicPr>
          <p:cNvPr id="7" name="Picture 2" descr="C:\Documents and Settings\nini\Desktop\psafety\solutions-positive-patient-identification.jpg"/>
          <p:cNvPicPr>
            <a:picLocks noGrp="1" noChangeAspect="1" noChangeArrowheads="1"/>
          </p:cNvPicPr>
          <p:nvPr>
            <p:ph sz="half" idx="2"/>
          </p:nvPr>
        </p:nvPicPr>
        <p:blipFill>
          <a:blip r:embed="rId2" cstate="print"/>
          <a:srcRect/>
          <a:stretch>
            <a:fillRect/>
          </a:stretch>
        </p:blipFill>
        <p:spPr bwMode="auto">
          <a:xfrm>
            <a:off x="3647139" y="2353779"/>
            <a:ext cx="2630979" cy="3951288"/>
          </a:xfrm>
          <a:prstGeom prst="rect">
            <a:avLst/>
          </a:prstGeom>
          <a:noFill/>
          <a:ln w="9525">
            <a:noFill/>
            <a:miter lim="800000"/>
            <a:headEnd/>
            <a:tailEnd/>
          </a:ln>
        </p:spPr>
      </p:pic>
      <p:pic>
        <p:nvPicPr>
          <p:cNvPr id="8" name="Picture 2" descr="H:\psafety\Bio-logics-Main-Image.jpg"/>
          <p:cNvPicPr>
            <a:picLocks noChangeAspect="1" noChangeArrowheads="1"/>
          </p:cNvPicPr>
          <p:nvPr/>
        </p:nvPicPr>
        <p:blipFill>
          <a:blip r:embed="rId3" cstate="print"/>
          <a:srcRect/>
          <a:stretch>
            <a:fillRect/>
          </a:stretch>
        </p:blipFill>
        <p:spPr bwMode="auto">
          <a:xfrm>
            <a:off x="506896" y="2332383"/>
            <a:ext cx="2757073" cy="375285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pic>
        <p:nvPicPr>
          <p:cNvPr id="6147" name="Picture 3"/>
          <p:cNvPicPr>
            <a:picLocks noChangeAspect="1" noChangeArrowheads="1"/>
          </p:cNvPicPr>
          <p:nvPr/>
        </p:nvPicPr>
        <p:blipFill>
          <a:blip r:embed="rId2" cstate="print"/>
          <a:srcRect/>
          <a:stretch>
            <a:fillRect/>
          </a:stretch>
        </p:blipFill>
        <p:spPr bwMode="auto">
          <a:xfrm>
            <a:off x="431515" y="1623317"/>
            <a:ext cx="10818687" cy="3678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438" y="531491"/>
            <a:ext cx="10972800" cy="1790469"/>
          </a:xfrm>
        </p:spPr>
        <p:txBody>
          <a:bodyPr>
            <a:normAutofit fontScale="90000"/>
          </a:bodyPr>
          <a:lstStyle/>
          <a:p>
            <a:pPr algn="r" rtl="1">
              <a:buClr>
                <a:srgbClr val="FF3300"/>
              </a:buClr>
              <a:buFont typeface="Wingdings" pitchFamily="2" charset="2"/>
              <a:buChar char="v"/>
            </a:pPr>
            <a:r>
              <a:rPr lang="fa-IR" sz="2000" b="1" dirty="0" smtClean="0">
                <a:cs typeface="B Zar" pitchFamily="2" charset="-78"/>
              </a:rPr>
              <a:t>ب-1- 8برنامه ریزی و نظارت های فنی تخصصی روند تغذیه بیماران </a:t>
            </a:r>
            <a:r>
              <a:rPr lang="fa-IR" sz="2000" b="1" dirty="0" smtClean="0">
                <a:solidFill>
                  <a:srgbClr val="FF0000"/>
                </a:solidFill>
                <a:cs typeface="B Zar" pitchFamily="2" charset="-78"/>
              </a:rPr>
              <a:t>کارشناس تغذیه با همکاری متصدی غذا </a:t>
            </a:r>
            <a:r>
              <a:rPr lang="fa-IR" sz="2000" b="1" dirty="0" smtClean="0">
                <a:cs typeface="B Zar" pitchFamily="2" charset="-78"/>
              </a:rPr>
              <a:t>در </a:t>
            </a:r>
            <a:r>
              <a:rPr lang="fa-IR" sz="2000" b="1" dirty="0" smtClean="0">
                <a:solidFill>
                  <a:srgbClr val="FF0000"/>
                </a:solidFill>
                <a:cs typeface="B Zar" pitchFamily="2" charset="-78"/>
              </a:rPr>
              <a:t>آماده سازی-توزیع-سروو انجام اقدامات اصلاحی </a:t>
            </a:r>
            <a:r>
              <a:rPr lang="fa-IR" sz="2000" dirty="0" smtClean="0">
                <a:solidFill>
                  <a:srgbClr val="FF0000"/>
                </a:solidFill>
                <a:cs typeface="B Zar" pitchFamily="2" charset="-78"/>
              </a:rPr>
              <a:t/>
            </a:r>
            <a:br>
              <a:rPr lang="fa-IR" sz="2000" dirty="0" smtClean="0">
                <a:solidFill>
                  <a:srgbClr val="FF0000"/>
                </a:solidFill>
                <a:cs typeface="B Zar" pitchFamily="2" charset="-78"/>
              </a:rPr>
            </a:br>
            <a:r>
              <a:rPr lang="fa-IR" sz="1800" b="1" dirty="0" smtClean="0">
                <a:cs typeface="B Zar" pitchFamily="2" charset="-78"/>
              </a:rPr>
              <a:t/>
            </a:r>
            <a:br>
              <a:rPr lang="fa-IR" sz="1800" b="1" dirty="0" smtClean="0">
                <a:cs typeface="B Zar" pitchFamily="2" charset="-78"/>
              </a:rPr>
            </a:br>
            <a:r>
              <a:rPr lang="fa-IR" sz="1800" b="1" dirty="0" smtClean="0">
                <a:cs typeface="B Zar" pitchFamily="2" charset="-78"/>
              </a:rPr>
              <a:t>ب-1-8-1 </a:t>
            </a:r>
            <a:r>
              <a:rPr lang="fa-IR" sz="1800" b="1" dirty="0" smtClean="0">
                <a:solidFill>
                  <a:srgbClr val="33CC33"/>
                </a:solidFill>
                <a:cs typeface="B Zar" pitchFamily="2" charset="-78"/>
              </a:rPr>
              <a:t>رعایت اصول تغذیه </a:t>
            </a:r>
            <a:r>
              <a:rPr lang="fa-IR" sz="1800" b="1" dirty="0" smtClean="0">
                <a:cs typeface="B Zar" pitchFamily="2" charset="-78"/>
              </a:rPr>
              <a:t>در طبخ و توزیع غذا  تحت نظارت کارشناس تغذیه </a:t>
            </a:r>
            <a:br>
              <a:rPr lang="fa-IR" sz="1800" b="1" dirty="0" smtClean="0">
                <a:cs typeface="B Zar" pitchFamily="2" charset="-78"/>
              </a:rPr>
            </a:br>
            <a:r>
              <a:rPr lang="fa-IR" sz="1800" b="1" dirty="0" smtClean="0">
                <a:cs typeface="B Zar" pitchFamily="2" charset="-78"/>
              </a:rPr>
              <a:t/>
            </a:r>
            <a:br>
              <a:rPr lang="fa-IR" sz="1800" b="1" dirty="0" smtClean="0">
                <a:cs typeface="B Zar" pitchFamily="2" charset="-78"/>
              </a:rPr>
            </a:br>
            <a:r>
              <a:rPr lang="fa-IR" sz="1800" b="1" dirty="0" smtClean="0">
                <a:cs typeface="B Zar" pitchFamily="2" charset="-78"/>
              </a:rPr>
              <a:t>ب-1-8-2 </a:t>
            </a:r>
            <a:r>
              <a:rPr lang="fa-IR" sz="1800" b="1" dirty="0" smtClean="0">
                <a:solidFill>
                  <a:srgbClr val="33CC33"/>
                </a:solidFill>
                <a:cs typeface="B Zar" pitchFamily="2" charset="-78"/>
              </a:rPr>
              <a:t>گاواژ بیماران با رعایت اصول بهداشتی </a:t>
            </a:r>
            <a:r>
              <a:rPr lang="fa-IR" sz="1800" b="1" dirty="0" smtClean="0">
                <a:cs typeface="B Zar" pitchFamily="2" charset="-78"/>
              </a:rPr>
              <a:t>تحت نظارت کارشناس تغذیه </a:t>
            </a:r>
            <a:br>
              <a:rPr lang="fa-IR" sz="1800" b="1" dirty="0" smtClean="0">
                <a:cs typeface="B Zar" pitchFamily="2" charset="-78"/>
              </a:rPr>
            </a:br>
            <a:r>
              <a:rPr lang="fa-IR" sz="1800" b="1" dirty="0" smtClean="0">
                <a:cs typeface="B Zar" pitchFamily="2" charset="-78"/>
              </a:rPr>
              <a:t/>
            </a:r>
            <a:br>
              <a:rPr lang="fa-IR" sz="1800" b="1" dirty="0" smtClean="0">
                <a:cs typeface="B Zar" pitchFamily="2" charset="-78"/>
              </a:rPr>
            </a:br>
            <a:r>
              <a:rPr lang="fa-IR" sz="1800" b="1" dirty="0" smtClean="0">
                <a:cs typeface="B Zar" pitchFamily="2" charset="-78"/>
              </a:rPr>
              <a:t>ب-1-8-3</a:t>
            </a:r>
            <a:r>
              <a:rPr lang="fa-IR" sz="1800" b="1" dirty="0" smtClean="0">
                <a:solidFill>
                  <a:srgbClr val="33CC33"/>
                </a:solidFill>
                <a:cs typeface="B Zar" pitchFamily="2" charset="-78"/>
              </a:rPr>
              <a:t>فراهم سازی تنوع غذایی و توزیع میان وعده  </a:t>
            </a:r>
            <a:r>
              <a:rPr lang="fa-IR" sz="1800" b="1" dirty="0" smtClean="0">
                <a:cs typeface="B Zar" pitchFamily="2" charset="-78"/>
              </a:rPr>
              <a:t>با رویکرد حمایت تغذیه ای </a:t>
            </a:r>
            <a:br>
              <a:rPr lang="fa-IR" sz="1800" b="1" dirty="0" smtClean="0">
                <a:cs typeface="B Zar" pitchFamily="2" charset="-78"/>
              </a:rPr>
            </a:br>
            <a:r>
              <a:rPr lang="en-US" sz="2000" dirty="0" smtClean="0">
                <a:cs typeface="B Zar" pitchFamily="2" charset="-78"/>
              </a:rPr>
              <a:t/>
            </a:r>
            <a:br>
              <a:rPr lang="en-US" sz="2000" dirty="0" smtClean="0">
                <a:cs typeface="B Zar" pitchFamily="2" charset="-78"/>
              </a:rPr>
            </a:br>
            <a:r>
              <a:rPr lang="fa-IR" sz="2000" dirty="0" smtClean="0">
                <a:cs typeface="B Zar" pitchFamily="2" charset="-78"/>
              </a:rPr>
              <a:t/>
            </a:r>
            <a:br>
              <a:rPr lang="fa-IR" sz="2000" dirty="0" smtClean="0">
                <a:cs typeface="B Zar" pitchFamily="2" charset="-78"/>
              </a:rPr>
            </a:br>
            <a:endParaRPr lang="en-US" sz="2000" dirty="0">
              <a:cs typeface="B Zar" pitchFamily="2" charset="-78"/>
            </a:endParaRPr>
          </a:p>
        </p:txBody>
      </p:sp>
      <p:sp>
        <p:nvSpPr>
          <p:cNvPr id="3" name="Content Placeholder 2"/>
          <p:cNvSpPr>
            <a:spLocks noGrp="1"/>
          </p:cNvSpPr>
          <p:nvPr>
            <p:ph idx="1"/>
          </p:nvPr>
        </p:nvSpPr>
        <p:spPr>
          <a:xfrm>
            <a:off x="212332" y="2609636"/>
            <a:ext cx="11438562" cy="4536039"/>
          </a:xfrm>
        </p:spPr>
        <p:txBody>
          <a:bodyPr>
            <a:normAutofit fontScale="62500" lnSpcReduction="20000"/>
          </a:bodyPr>
          <a:lstStyle/>
          <a:p>
            <a:pPr algn="r" rtl="1">
              <a:buClr>
                <a:srgbClr val="FF3300"/>
              </a:buClr>
              <a:buFont typeface="Wingdings" pitchFamily="2" charset="2"/>
              <a:buChar char="v"/>
            </a:pPr>
            <a:r>
              <a:rPr lang="fa-IR" sz="1900" dirty="0" smtClean="0">
                <a:cs typeface="B Zar" pitchFamily="2" charset="-78"/>
              </a:rPr>
              <a:t>تحویل مواد غذایی در ساعات اداری به بیمارستان</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b="1" dirty="0" smtClean="0">
                <a:cs typeface="B Zar" pitchFamily="2" charset="-78"/>
              </a:rPr>
              <a:t>بکارگیری ابزار سالم واستاندارد و غیر فرسوده  در طبخ وعدم استفاده از ظروف پلاستیکی </a:t>
            </a:r>
            <a:r>
              <a:rPr lang="fa-IR" sz="1900" dirty="0" smtClean="0">
                <a:cs typeface="B Zar" pitchFamily="2" charset="-78"/>
              </a:rPr>
              <a:t>در نگهداری مواد غذایی گرم</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dirty="0" smtClean="0">
                <a:cs typeface="B Zar" pitchFamily="2" charset="-78"/>
              </a:rPr>
              <a:t>بکارگیری </a:t>
            </a:r>
            <a:r>
              <a:rPr lang="fa-IR" sz="1900" b="1" dirty="0" smtClean="0">
                <a:cs typeface="B Zar" pitchFamily="2" charset="-78"/>
              </a:rPr>
              <a:t>ترالی گرمخانه دار وترالی بن ماری دار </a:t>
            </a:r>
            <a:r>
              <a:rPr lang="fa-IR" sz="1900" dirty="0" smtClean="0">
                <a:cs typeface="B Zar" pitchFamily="2" charset="-78"/>
              </a:rPr>
              <a:t>بترتیب در توزیع غذا به روش متمرکز و نیمه متمرکز </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dirty="0" smtClean="0">
                <a:cs typeface="B Zar" pitchFamily="2" charset="-78"/>
              </a:rPr>
              <a:t> استفاده از </a:t>
            </a:r>
            <a:r>
              <a:rPr lang="fa-IR" sz="1900" b="1" dirty="0" smtClean="0">
                <a:cs typeface="B Zar" pitchFamily="2" charset="-78"/>
              </a:rPr>
              <a:t>برچسب مشخصات شامل نام بخش،بیمار و نوع رژیم  در توزیع غذای رژیمی </a:t>
            </a:r>
            <a:r>
              <a:rPr lang="fa-IR" sz="1900" dirty="0" smtClean="0">
                <a:cs typeface="B Zar" pitchFamily="2" charset="-78"/>
              </a:rPr>
              <a:t>در روش متمرکز </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dirty="0" smtClean="0">
                <a:cs typeface="B Zar" pitchFamily="2" charset="-78"/>
              </a:rPr>
              <a:t>وجود فضای مجزا وامکانات </a:t>
            </a:r>
            <a:r>
              <a:rPr lang="fa-IR" sz="1900" dirty="0" smtClean="0">
                <a:solidFill>
                  <a:srgbClr val="FF0000"/>
                </a:solidFill>
                <a:cs typeface="B Zar" pitchFamily="2" charset="-78"/>
              </a:rPr>
              <a:t>دستگاه مخلوط کننده- ترازو- سینک ظرفشویی جهت </a:t>
            </a:r>
            <a:r>
              <a:rPr lang="fa-IR" sz="1900" dirty="0" smtClean="0">
                <a:cs typeface="B Zar" pitchFamily="2" charset="-78"/>
              </a:rPr>
              <a:t>در مجاورت آشپزخانه</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b="1" dirty="0" smtClean="0">
                <a:cs typeface="B Zar" pitchFamily="2" charset="-78"/>
              </a:rPr>
              <a:t>رعایت اصول بهداشتی در تهیه محلول گاواژ </a:t>
            </a:r>
            <a:r>
              <a:rPr lang="fa-IR" sz="1900" dirty="0" smtClean="0">
                <a:cs typeface="B Zar" pitchFamily="2" charset="-78"/>
              </a:rPr>
              <a:t>و ارائه آموزش های لازم</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b="1" dirty="0" smtClean="0">
                <a:cs typeface="B Zar" pitchFamily="2" charset="-78"/>
              </a:rPr>
              <a:t>مستند برآورد میزان و نوع گاواژ توسط کارشناس تغذیه ای </a:t>
            </a:r>
            <a:r>
              <a:rPr lang="fa-IR" sz="1900" dirty="0" smtClean="0">
                <a:cs typeface="B Zar" pitchFamily="2" charset="-78"/>
              </a:rPr>
              <a:t> در فرم ارزیابی تخصصی براساس دستور پزشک و ارزیابی های تغذیه ای</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dirty="0" smtClean="0">
                <a:cs typeface="B Zar" pitchFamily="2" charset="-78"/>
              </a:rPr>
              <a:t>شواهد </a:t>
            </a:r>
            <a:r>
              <a:rPr lang="fa-IR" sz="1900" b="1" dirty="0" smtClean="0">
                <a:cs typeface="B Zar" pitchFamily="2" charset="-78"/>
              </a:rPr>
              <a:t>اعلام  بموقع تغییر دستور پزشک و وضعیت تغذیه ای بیمار از طریق سامانه ویا مکتوب </a:t>
            </a:r>
            <a:r>
              <a:rPr lang="fa-IR" sz="1900" dirty="0" smtClean="0">
                <a:cs typeface="B Zar" pitchFamily="2" charset="-78"/>
              </a:rPr>
              <a:t>به کارشناس تغذیه</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dirty="0" smtClean="0">
                <a:cs typeface="B Zar" pitchFamily="2" charset="-78"/>
              </a:rPr>
              <a:t>فراهم بودن </a:t>
            </a:r>
            <a:r>
              <a:rPr lang="fa-IR" sz="1900" b="1" dirty="0" smtClean="0">
                <a:cs typeface="B Zar" pitchFamily="2" charset="-78"/>
              </a:rPr>
              <a:t>حداقل دونوع گاواژ تجاری (استاندارد و پر پروتئین )حداقل دو بار در روز </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b="1" dirty="0" smtClean="0">
                <a:cs typeface="B Zar" pitchFamily="2" charset="-78"/>
              </a:rPr>
              <a:t>وجود اتاق تمیز دور از آلودگی در کنار بخش </a:t>
            </a:r>
            <a:r>
              <a:rPr lang="fa-IR" sz="1900" dirty="0" smtClean="0">
                <a:cs typeface="B Zar" pitchFamily="2" charset="-78"/>
              </a:rPr>
              <a:t>جهت تهیه محلول گاواژ تجاری </a:t>
            </a:r>
          </a:p>
          <a:p>
            <a:pPr algn="r" rtl="1">
              <a:buClr>
                <a:srgbClr val="FF3300"/>
              </a:buClr>
              <a:buFont typeface="Wingdings" pitchFamily="2" charset="2"/>
              <a:buChar char="v"/>
            </a:pPr>
            <a:endParaRPr lang="fa-IR" sz="1900" dirty="0" smtClean="0">
              <a:cs typeface="B Zar" pitchFamily="2" charset="-78"/>
            </a:endParaRPr>
          </a:p>
          <a:p>
            <a:pPr algn="r" rtl="1">
              <a:buClr>
                <a:srgbClr val="FF3300"/>
              </a:buClr>
              <a:buFont typeface="Wingdings" pitchFamily="2" charset="2"/>
              <a:buChar char="v"/>
            </a:pPr>
            <a:r>
              <a:rPr lang="fa-IR" sz="1900" dirty="0" smtClean="0">
                <a:cs typeface="B Zar" pitchFamily="2" charset="-78"/>
              </a:rPr>
              <a:t>عدم</a:t>
            </a:r>
            <a:r>
              <a:rPr lang="fa-IR" sz="1900" b="1" dirty="0" smtClean="0">
                <a:cs typeface="B Zar" pitchFamily="2" charset="-78"/>
              </a:rPr>
              <a:t>استفاده از محلول گاواژ دستی برای بیماران </a:t>
            </a:r>
            <a:r>
              <a:rPr lang="fa-IR" sz="1900" dirty="0" smtClean="0">
                <a:cs typeface="B Zar" pitchFamily="2" charset="-78"/>
              </a:rPr>
              <a:t>مگر درصورت دستور مشاور تغذیه و یا در  بحران </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None/>
            </a:pPr>
            <a:r>
              <a:rPr lang="fa-IR" sz="1600" dirty="0" smtClean="0">
                <a:cs typeface="B Zar" pitchFamily="2" charset="-78"/>
              </a:rPr>
              <a:t> </a:t>
            </a:r>
            <a:endParaRPr lang="en-US" sz="1600" dirty="0">
              <a:cs typeface="B Za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normAutofit fontScale="47500" lnSpcReduction="20000"/>
          </a:bodyPr>
          <a:lstStyle/>
          <a:p>
            <a:pPr algn="r" rtl="1">
              <a:buClr>
                <a:srgbClr val="FF3300"/>
              </a:buClr>
              <a:buFont typeface="Wingdings" pitchFamily="2" charset="2"/>
              <a:buChar char="v"/>
            </a:pPr>
            <a:r>
              <a:rPr lang="fa-IR" dirty="0" smtClean="0">
                <a:cs typeface="B Zar" pitchFamily="2" charset="-78"/>
              </a:rPr>
              <a:t>استفاده از ظروف گیاهی درب دار با برچسب مشخصات نام بخش-نوع گاواژ-تاریخ و ساعت  در تحویل محلول گاواژ از سوی آشپزخانه به بخشها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عدم استفاده از گاواژ دستیتهیه شده توسط  همراه</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وجود  منوغذایی وعده اصلی و میان وعده های سالمندان و کودکان  در </a:t>
            </a:r>
            <a:r>
              <a:rPr lang="en-US" dirty="0" smtClean="0">
                <a:cs typeface="B Zar" pitchFamily="2" charset="-78"/>
              </a:rPr>
              <a:t>HIS</a:t>
            </a:r>
            <a:r>
              <a:rPr lang="fa-IR" dirty="0" smtClean="0">
                <a:cs typeface="B Zar" pitchFamily="2" charset="-78"/>
              </a:rPr>
              <a:t> جهت دسترسی بخشها</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تامین تنوع غذایی ، وجود حداقل دو نوع غذا در منو برای رژیم معمولی و پرسش  روزانه  یا قبل از وعده اصلی از بیمار در مورد غذای انتخابی (در بیماران با اقامت بیش از 24 ساعت و غیر روانپزشکی)</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وجود منو غذایی رژیمی تعیین شده توسط کارشناس تغذیه</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وجود لیست افراد مجاز برای دریافت میان وعده مادر باردار-کودکان-بیمار دیابتیک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وجود امکان  سرو میان وعده ها و غذای گرم قبل و پس از ساعات عادی سرو غذا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دسترسی بخشها  وآشپزخانه به فرآیند اعلام منو و نحوه ارائه خدمات غذایی به بیمار و همراه  آگاهی کارکنان واجرای آن</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دسترسی بخشها وآشپزخانه به فرآیند توزیع میان وعده  و وفهرست بیماران دارای رژیم های غذایی خاص رژیم غذایی کتوژنیک ،دیابتیک  و کلیویی واجد شرایط دریافت میان وعده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229100" y="990600"/>
            <a:ext cx="3733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179518" y="1600200"/>
            <a:ext cx="38329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2885"/>
            <a:ext cx="10972800" cy="1253447"/>
          </a:xfrm>
        </p:spPr>
        <p:txBody>
          <a:bodyPr>
            <a:normAutofit fontScale="90000"/>
          </a:bodyPr>
          <a:lstStyle/>
          <a:p>
            <a:pPr algn="r" rtl="1">
              <a:buClr>
                <a:srgbClr val="FF3300"/>
              </a:buClr>
              <a:buFont typeface="Wingdings" pitchFamily="2" charset="2"/>
              <a:buChar char="v"/>
            </a:pPr>
            <a:r>
              <a:rPr lang="fa-IR" sz="2200" dirty="0" smtClean="0">
                <a:cs typeface="B Zar" pitchFamily="2" charset="-78"/>
              </a:rPr>
              <a:t>ب-1-9تامین خدمات توانبخشی برای بیماران دارای ناتوانی جسمی و ذهنی</a:t>
            </a:r>
            <a:br>
              <a:rPr lang="fa-IR" sz="2200" dirty="0" smtClean="0">
                <a:cs typeface="B Zar" pitchFamily="2" charset="-78"/>
              </a:rPr>
            </a:br>
            <a:r>
              <a:rPr lang="fa-IR" dirty="0" smtClean="0">
                <a:cs typeface="B Zar" pitchFamily="2" charset="-78"/>
              </a:rPr>
              <a:t/>
            </a:r>
            <a:br>
              <a:rPr lang="fa-IR" dirty="0" smtClean="0">
                <a:cs typeface="B Zar" pitchFamily="2" charset="-78"/>
              </a:rPr>
            </a:br>
            <a:r>
              <a:rPr lang="fa-IR" sz="1800" dirty="0" smtClean="0">
                <a:cs typeface="B Zar" pitchFamily="2" charset="-78"/>
              </a:rPr>
              <a:t>ب1--9-1شناسایی و برنامه ریزی نیازهای توانبخشی</a:t>
            </a:r>
            <a:br>
              <a:rPr lang="fa-IR" sz="1800" dirty="0" smtClean="0">
                <a:cs typeface="B Zar" pitchFamily="2" charset="-78"/>
              </a:rPr>
            </a:br>
            <a:r>
              <a:rPr lang="fa-IR" sz="1800" dirty="0" smtClean="0">
                <a:cs typeface="B Zar" pitchFamily="2" charset="-78"/>
              </a:rPr>
              <a:t>ب1-9-2تامین نیازهای توانبخشی طبق الزامات با رعایت اصول کیفیت و ایمنی</a:t>
            </a:r>
            <a:br>
              <a:rPr lang="fa-IR" sz="1800" dirty="0" smtClean="0">
                <a:cs typeface="B Zar" pitchFamily="2" charset="-78"/>
              </a:rPr>
            </a:br>
            <a:r>
              <a:rPr lang="fa-IR" sz="1800" dirty="0" smtClean="0">
                <a:cs typeface="B Zar" pitchFamily="2" charset="-78"/>
              </a:rPr>
              <a:t>ب-1-9-3ارائه خدمات توانبخشیبدون وقفه در تمام نوبت های کاری در ایام هفته تعطیل و غیر تعطیل</a:t>
            </a:r>
            <a:br>
              <a:rPr lang="fa-IR" sz="1800" dirty="0" smtClean="0">
                <a:cs typeface="B Zar" pitchFamily="2" charset="-78"/>
              </a:rPr>
            </a:br>
            <a:r>
              <a:rPr lang="fa-IR" sz="1800" dirty="0" smtClean="0">
                <a:cs typeface="B Zar" pitchFamily="2" charset="-78"/>
              </a:rPr>
              <a:t>بیمارستان</a:t>
            </a:r>
            <a:br>
              <a:rPr lang="fa-IR" sz="1800" dirty="0" smtClean="0">
                <a:cs typeface="B Zar" pitchFamily="2" charset="-78"/>
              </a:rPr>
            </a:br>
            <a:endParaRPr lang="en-US" sz="1800" dirty="0">
              <a:cs typeface="B Zar" pitchFamily="2" charset="-78"/>
            </a:endParaRPr>
          </a:p>
        </p:txBody>
      </p:sp>
      <p:sp>
        <p:nvSpPr>
          <p:cNvPr id="3" name="Content Placeholder 2"/>
          <p:cNvSpPr>
            <a:spLocks noGrp="1"/>
          </p:cNvSpPr>
          <p:nvPr>
            <p:ph sz="half" idx="1"/>
          </p:nvPr>
        </p:nvSpPr>
        <p:spPr/>
        <p:txBody>
          <a:bodyPr>
            <a:normAutofit/>
          </a:bodyPr>
          <a:lstStyle/>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en-US" sz="1600" dirty="0" smtClean="0">
              <a:cs typeface="B Zar" pitchFamily="2" charset="-78"/>
            </a:endParaRPr>
          </a:p>
          <a:p>
            <a:pPr algn="r" rtl="1">
              <a:buClr>
                <a:srgbClr val="FF3300"/>
              </a:buClr>
              <a:buFont typeface="Wingdings" pitchFamily="2" charset="2"/>
              <a:buChar char="v"/>
            </a:pPr>
            <a:endParaRPr lang="en-US" sz="1600" dirty="0">
              <a:cs typeface="B Zar" pitchFamily="2" charset="-78"/>
            </a:endParaRPr>
          </a:p>
        </p:txBody>
      </p:sp>
      <p:sp>
        <p:nvSpPr>
          <p:cNvPr id="8" name="Content Placeholder 7"/>
          <p:cNvSpPr>
            <a:spLocks noGrp="1"/>
          </p:cNvSpPr>
          <p:nvPr>
            <p:ph sz="half" idx="2"/>
          </p:nvPr>
        </p:nvSpPr>
        <p:spPr>
          <a:xfrm>
            <a:off x="5198723" y="2163729"/>
            <a:ext cx="6784169" cy="4525963"/>
          </a:xfrm>
        </p:spPr>
        <p:txBody>
          <a:bodyPr>
            <a:normAutofit/>
          </a:bodyPr>
          <a:lstStyle/>
          <a:p>
            <a:pPr algn="r" rtl="1">
              <a:buClr>
                <a:srgbClr val="FF3300"/>
              </a:buClr>
              <a:buFont typeface="Wingdings" pitchFamily="2" charset="2"/>
              <a:buChar char="v"/>
            </a:pPr>
            <a:r>
              <a:rPr lang="fa-IR" sz="1800" dirty="0" smtClean="0">
                <a:cs typeface="B Zar" pitchFamily="2" charset="-78"/>
              </a:rPr>
              <a:t>تدوین اندیکاسیونها و ابلاغ معیارهای  شناسایی نیازهای توانبخشی بیماران بستری بر حسب سرویس  های تخصصی فعال بیمارستان</a:t>
            </a:r>
          </a:p>
          <a:p>
            <a:pPr algn="r" rtl="1">
              <a:buClr>
                <a:srgbClr val="FF3300"/>
              </a:buClr>
              <a:buFont typeface="Wingdings" pitchFamily="2" charset="2"/>
              <a:buChar char="v"/>
            </a:pPr>
            <a:r>
              <a:rPr lang="fa-IR" sz="1800" dirty="0" smtClean="0">
                <a:cs typeface="B Zar" pitchFamily="2" charset="-78"/>
              </a:rPr>
              <a:t>ارائه خدمات توانبخشی با </a:t>
            </a:r>
            <a:r>
              <a:rPr lang="fa-IR" sz="1800" dirty="0" smtClean="0">
                <a:solidFill>
                  <a:srgbClr val="FF0000"/>
                </a:solidFill>
                <a:cs typeface="B Zar" pitchFamily="2" charset="-78"/>
              </a:rPr>
              <a:t>رعایت استانداردها </a:t>
            </a:r>
          </a:p>
          <a:p>
            <a:pPr algn="r" rtl="1">
              <a:buClr>
                <a:srgbClr val="FF3300"/>
              </a:buClr>
              <a:buFont typeface="Wingdings" pitchFamily="2" charset="2"/>
              <a:buChar char="v"/>
            </a:pPr>
            <a:r>
              <a:rPr lang="fa-IR" sz="1800" dirty="0" smtClean="0">
                <a:cs typeface="B Zar" pitchFamily="2" charset="-78"/>
              </a:rPr>
              <a:t>مشخص بودن </a:t>
            </a:r>
            <a:r>
              <a:rPr lang="fa-IR" sz="1800" u="sng" dirty="0" smtClean="0">
                <a:cs typeface="B Zar" pitchFamily="2" charset="-78"/>
              </a:rPr>
              <a:t>ناظر فنی </a:t>
            </a:r>
            <a:r>
              <a:rPr lang="fa-IR" sz="1800" dirty="0" smtClean="0">
                <a:cs typeface="B Zar" pitchFamily="2" charset="-78"/>
              </a:rPr>
              <a:t>مربوطه  در قرارداد خدمات برون سپاری</a:t>
            </a: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مستندسازی نتایج ارزیابی های اولیه در شروع وخدمات توانبخشی وسیرپیشرفت و محدودیتهای بیماردر هریک از خدمات توانبخشی  و توصیه های حین ترخیص در پرونده </a:t>
            </a:r>
          </a:p>
          <a:p>
            <a:pPr algn="r" rtl="1">
              <a:buClr>
                <a:srgbClr val="FF3300"/>
              </a:buClr>
              <a:buFont typeface="Wingdings" pitchFamily="2" charset="2"/>
              <a:buChar char="v"/>
            </a:pPr>
            <a:r>
              <a:rPr lang="fa-IR" sz="1800" dirty="0" smtClean="0">
                <a:cs typeface="B Zar" pitchFamily="2" charset="-78"/>
              </a:rPr>
              <a:t>تامین دسترسی آسان وایمن بیمار  به خدمات توانبخشی بر بالین  یا در مرکز (پیشگیری از سقوط </a:t>
            </a:r>
          </a:p>
          <a:p>
            <a:pPr algn="r" rtl="1">
              <a:buClr>
                <a:srgbClr val="FF3300"/>
              </a:buClr>
              <a:buFont typeface="Wingdings" pitchFamily="2" charset="2"/>
              <a:buChar char="v"/>
            </a:pPr>
            <a:r>
              <a:rPr lang="fa-IR" sz="1800" dirty="0" smtClean="0">
                <a:cs typeface="B Zar" pitchFamily="2" charset="-78"/>
              </a:rPr>
              <a:t>وجود تجهیزات و امکانات لازم خدمات توانبخشی با رعایت الزامات ایمنی بیمار و کارکنان </a:t>
            </a:r>
          </a:p>
          <a:p>
            <a:pPr algn="r" rtl="1">
              <a:buClr>
                <a:srgbClr val="FF3300"/>
              </a:buClr>
              <a:buFont typeface="Wingdings" pitchFamily="2" charset="2"/>
              <a:buChar char="v"/>
            </a:pPr>
            <a:r>
              <a:rPr lang="fa-IR" sz="1800" dirty="0" smtClean="0">
                <a:cs typeface="B Zar" pitchFamily="2" charset="-78"/>
              </a:rPr>
              <a:t>تعیین و پوشش نیازهای آموزشی خود مراقبتی بیماران توانبخشی با مشارکت بیمار(پیشگیری  و </a:t>
            </a:r>
            <a:r>
              <a:rPr lang="en-US" sz="1800" dirty="0" smtClean="0">
                <a:cs typeface="B Zar" pitchFamily="2" charset="-78"/>
              </a:rPr>
              <a:t>RCA </a:t>
            </a:r>
            <a:r>
              <a:rPr lang="fa-IR" sz="1800" dirty="0" smtClean="0">
                <a:cs typeface="B Zar" pitchFamily="2" charset="-78"/>
              </a:rPr>
              <a:t>موارد سقوط و زخم بستر  در بیماران تحت توانبخشی)</a:t>
            </a:r>
          </a:p>
          <a:p>
            <a:pPr algn="r" rtl="1">
              <a:buClr>
                <a:srgbClr val="FF3300"/>
              </a:buClr>
              <a:buFont typeface="Wingdings" pitchFamily="2" charset="2"/>
              <a:buChar char="v"/>
            </a:pPr>
            <a:r>
              <a:rPr lang="fa-IR" sz="1800" dirty="0" smtClean="0">
                <a:cs typeface="B Zar" pitchFamily="2" charset="-78"/>
              </a:rPr>
              <a:t>اعلام درخواست خدمت توانبخشی در سامانه </a:t>
            </a:r>
            <a:r>
              <a:rPr lang="en-US" sz="1800" dirty="0" smtClean="0">
                <a:cs typeface="B Zar" pitchFamily="2" charset="-78"/>
              </a:rPr>
              <a:t>HIS</a:t>
            </a: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حضور بموقع کارشناس توانبخشی –مدیریت انتظار بیمار جهت دریافت خدمت</a:t>
            </a: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endParaRPr lang="en-US" sz="1800" dirty="0">
              <a:cs typeface="B Zar" pitchFamily="2" charset="-78"/>
            </a:endParaRPr>
          </a:p>
        </p:txBody>
      </p:sp>
      <p:sp>
        <p:nvSpPr>
          <p:cNvPr id="4" name="Rectangle 3"/>
          <p:cNvSpPr/>
          <p:nvPr/>
        </p:nvSpPr>
        <p:spPr>
          <a:xfrm>
            <a:off x="0" y="297951"/>
            <a:ext cx="5054885" cy="1335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rPr>
              <a:t>فیزیوتراپی-طب فیزیکی-روانشناس بالینی-کاردرمانی گفتاردرمانی-اپتومتری-ادیومتری </a:t>
            </a:r>
          </a:p>
          <a:p>
            <a:pPr algn="ctr"/>
            <a:r>
              <a:rPr lang="fa-IR" dirty="0" smtClean="0"/>
              <a:t>حسب سرویس تخصصی فعال بیمارستان</a:t>
            </a:r>
            <a:endParaRPr lang="en-US" dirty="0"/>
          </a:p>
        </p:txBody>
      </p:sp>
      <p:pic>
        <p:nvPicPr>
          <p:cNvPr id="9" name="Picture 8"/>
          <p:cNvPicPr/>
          <p:nvPr/>
        </p:nvPicPr>
        <p:blipFill>
          <a:blip r:embed="rId3" cstate="print"/>
          <a:srcRect/>
          <a:stretch>
            <a:fillRect/>
          </a:stretch>
        </p:blipFill>
        <p:spPr bwMode="auto">
          <a:xfrm>
            <a:off x="0" y="1594885"/>
            <a:ext cx="5039833" cy="43912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6" name="Content Placeholder 5"/>
          <p:cNvSpPr>
            <a:spLocks noGrp="1"/>
          </p:cNvSpPr>
          <p:nvPr>
            <p:ph idx="1"/>
          </p:nvPr>
        </p:nvSpPr>
        <p:spPr/>
        <p:txBody>
          <a:bodyPr>
            <a:normAutofit/>
          </a:bodyPr>
          <a:lstStyle/>
          <a:p>
            <a:pPr algn="r" rtl="1">
              <a:buClr>
                <a:srgbClr val="FF3300"/>
              </a:buClr>
              <a:buFont typeface="Wingdings" pitchFamily="2" charset="2"/>
              <a:buChar char="v"/>
            </a:pPr>
            <a:r>
              <a:rPr lang="fa-IR" sz="1600" dirty="0" smtClean="0">
                <a:cs typeface="B Zar" pitchFamily="2" charset="-78"/>
              </a:rPr>
              <a:t>ارائه خدمات توانبخشی درتمام نوبت های کاری  وایام هفته تعطیل وغیر تعطیل بدون وقفه</a:t>
            </a:r>
          </a:p>
          <a:p>
            <a:pPr algn="r" rtl="1">
              <a:buClr>
                <a:srgbClr val="FF3300"/>
              </a:buClr>
              <a:buFont typeface="Wingdings" pitchFamily="2" charset="2"/>
              <a:buChar char="v"/>
            </a:pPr>
            <a:r>
              <a:rPr lang="fa-IR" sz="1600" dirty="0" smtClean="0">
                <a:cs typeface="B Zar" pitchFamily="2" charset="-78"/>
              </a:rPr>
              <a:t>    ارائه خدمات فیزیوتراپی حداقل در  یک نوبت صبح یا عصر در روزهای تعطیل ودر دونوبت کاری صبح و عصر در روزهای غیرتعطیل</a:t>
            </a:r>
          </a:p>
          <a:p>
            <a:pPr algn="r" rtl="1">
              <a:buClr>
                <a:srgbClr val="FF3300"/>
              </a:buClr>
              <a:buFont typeface="Wingdings" pitchFamily="2" charset="2"/>
              <a:buChar char="v"/>
            </a:pPr>
            <a:r>
              <a:rPr lang="fa-IR" sz="1600" dirty="0" smtClean="0">
                <a:cs typeface="B Zar" pitchFamily="2" charset="-78"/>
              </a:rPr>
              <a:t>ارائه سایر خدمات توانبخشی حداقل در یک نوبت کاری صبح ویا عصر</a:t>
            </a:r>
            <a:endParaRPr lang="en-US" sz="1600" dirty="0">
              <a:cs typeface="B Za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1788"/>
            <a:ext cx="10972800" cy="1489753"/>
          </a:xfrm>
        </p:spPr>
        <p:txBody>
          <a:bodyPr>
            <a:normAutofit fontScale="90000"/>
          </a:bodyPr>
          <a:lstStyle/>
          <a:p>
            <a:pPr algn="r" rtl="1">
              <a:buClr>
                <a:srgbClr val="FF3300"/>
              </a:buClr>
              <a:buFont typeface="Wingdings" pitchFamily="2" charset="2"/>
              <a:buChar char="v"/>
            </a:pPr>
            <a:r>
              <a:rPr lang="fa-IR" sz="2000" b="1" dirty="0" smtClean="0">
                <a:cs typeface="B Zar" pitchFamily="2" charset="-78"/>
              </a:rPr>
              <a:t>ب 1-10 برنامه ریزی و اجرای آموزش به بیماران </a:t>
            </a:r>
            <a:r>
              <a:rPr lang="fa-IR" sz="2000" dirty="0" smtClean="0">
                <a:cs typeface="B Zar" pitchFamily="2" charset="-78"/>
              </a:rPr>
              <a:t/>
            </a:r>
            <a:br>
              <a:rPr lang="fa-IR" sz="2000" dirty="0" smtClean="0">
                <a:cs typeface="B Zar" pitchFamily="2" charset="-78"/>
              </a:rPr>
            </a:br>
            <a:r>
              <a:rPr lang="fa-IR" sz="1600" dirty="0" smtClean="0">
                <a:cs typeface="B Zar" pitchFamily="2" charset="-78"/>
              </a:rPr>
              <a:t/>
            </a:r>
            <a:br>
              <a:rPr lang="fa-IR" sz="1600" dirty="0" smtClean="0">
                <a:cs typeface="B Zar" pitchFamily="2" charset="-78"/>
              </a:rPr>
            </a:br>
            <a:r>
              <a:rPr lang="fa-IR" sz="1600" dirty="0" smtClean="0">
                <a:cs typeface="B Zar" pitchFamily="2" charset="-78"/>
              </a:rPr>
              <a:t>ب1-10-1 ارائه توضیحات و </a:t>
            </a:r>
            <a:r>
              <a:rPr lang="fa-IR" sz="1600" b="1" dirty="0" smtClean="0">
                <a:cs typeface="B Zar" pitchFamily="2" charset="-78"/>
              </a:rPr>
              <a:t>آموزش بدو ورود  ودر حین خدمات تشخیص و درمان به بیمار/همراه </a:t>
            </a:r>
            <a:r>
              <a:rPr lang="fa-IR" sz="1600" dirty="0" smtClean="0">
                <a:cs typeface="B Zar" pitchFamily="2" charset="-78"/>
              </a:rPr>
              <a:t/>
            </a:r>
            <a:br>
              <a:rPr lang="fa-IR" sz="1600" dirty="0" smtClean="0">
                <a:cs typeface="B Zar" pitchFamily="2" charset="-78"/>
              </a:rPr>
            </a:br>
            <a:r>
              <a:rPr lang="fa-IR" sz="1600" dirty="0" smtClean="0">
                <a:cs typeface="B Zar" pitchFamily="2" charset="-78"/>
              </a:rPr>
              <a:t/>
            </a:r>
            <a:br>
              <a:rPr lang="fa-IR" sz="1600" dirty="0" smtClean="0">
                <a:cs typeface="B Zar" pitchFamily="2" charset="-78"/>
              </a:rPr>
            </a:br>
            <a:r>
              <a:rPr lang="fa-IR" sz="1600" dirty="0" smtClean="0">
                <a:cs typeface="B Zar" pitchFamily="2" charset="-78"/>
              </a:rPr>
              <a:t>ب-1-10-2ارائه </a:t>
            </a:r>
            <a:r>
              <a:rPr lang="fa-IR" sz="1600" b="1" dirty="0" smtClean="0">
                <a:cs typeface="B Zar" pitchFamily="2" charset="-78"/>
              </a:rPr>
              <a:t>آموزش خودمراقبتی به بیمار در حین بستری و ترخیص توسط پرستار وپزشک</a:t>
            </a:r>
            <a:r>
              <a:rPr lang="fa-IR" sz="1600" dirty="0" smtClean="0">
                <a:cs typeface="B Zar" pitchFamily="2" charset="-78"/>
              </a:rPr>
              <a:t/>
            </a:r>
            <a:br>
              <a:rPr lang="fa-IR" sz="1600" dirty="0" smtClean="0">
                <a:cs typeface="B Zar" pitchFamily="2" charset="-78"/>
              </a:rPr>
            </a:br>
            <a:r>
              <a:rPr lang="fa-IR" sz="1600" dirty="0" smtClean="0">
                <a:cs typeface="B Zar" pitchFamily="2" charset="-78"/>
              </a:rPr>
              <a:t/>
            </a:r>
            <a:br>
              <a:rPr lang="fa-IR" sz="1600" dirty="0" smtClean="0">
                <a:cs typeface="B Zar" pitchFamily="2" charset="-78"/>
              </a:rPr>
            </a:br>
            <a:r>
              <a:rPr lang="fa-IR" sz="1600" b="1" dirty="0" smtClean="0">
                <a:cs typeface="B Zar" pitchFamily="2" charset="-78"/>
              </a:rPr>
              <a:t>ب-1-10-3ارزیابی اثربخشی  آموزشهای خودمراقبتی وانجام اقدامات اصلاحی موثر</a:t>
            </a:r>
            <a:r>
              <a:rPr lang="fa-IR" sz="1600" dirty="0" smtClean="0">
                <a:cs typeface="B Zar" pitchFamily="2" charset="-78"/>
              </a:rPr>
              <a:t/>
            </a:r>
            <a:br>
              <a:rPr lang="fa-IR" sz="1600" dirty="0" smtClean="0">
                <a:cs typeface="B Zar" pitchFamily="2" charset="-78"/>
              </a:rPr>
            </a:br>
            <a:r>
              <a:rPr lang="fa-IR" sz="1600" dirty="0" smtClean="0">
                <a:cs typeface="B Zar" pitchFamily="2" charset="-78"/>
              </a:rPr>
              <a:t/>
            </a:r>
            <a:br>
              <a:rPr lang="fa-IR" sz="1600" dirty="0" smtClean="0">
                <a:cs typeface="B Zar" pitchFamily="2" charset="-78"/>
              </a:rPr>
            </a:br>
            <a:r>
              <a:rPr lang="fa-IR" sz="1600" dirty="0" smtClean="0">
                <a:cs typeface="B Zar" pitchFamily="2" charset="-78"/>
              </a:rPr>
              <a:t/>
            </a:r>
            <a:br>
              <a:rPr lang="fa-IR" sz="1600" dirty="0" smtClean="0">
                <a:cs typeface="B Zar" pitchFamily="2" charset="-78"/>
              </a:rPr>
            </a:br>
            <a:endParaRPr lang="en-US" sz="1600" dirty="0">
              <a:cs typeface="B Zar" pitchFamily="2" charset="-78"/>
            </a:endParaRPr>
          </a:p>
        </p:txBody>
      </p:sp>
      <p:sp>
        <p:nvSpPr>
          <p:cNvPr id="6" name="Content Placeholder 5"/>
          <p:cNvSpPr>
            <a:spLocks noGrp="1"/>
          </p:cNvSpPr>
          <p:nvPr>
            <p:ph idx="1"/>
          </p:nvPr>
        </p:nvSpPr>
        <p:spPr>
          <a:xfrm>
            <a:off x="609600" y="1726058"/>
            <a:ext cx="10972800" cy="5131942"/>
          </a:xfrm>
        </p:spPr>
        <p:txBody>
          <a:bodyPr>
            <a:normAutofit/>
          </a:bodyPr>
          <a:lstStyle/>
          <a:p>
            <a:pPr algn="r" rtl="1">
              <a:buClr>
                <a:srgbClr val="FF3300"/>
              </a:buClr>
              <a:buFont typeface="Wingdings" pitchFamily="2" charset="2"/>
              <a:buChar char="v"/>
            </a:pPr>
            <a:r>
              <a:rPr lang="fa-IR" sz="1600" dirty="0" smtClean="0">
                <a:solidFill>
                  <a:srgbClr val="FF0000"/>
                </a:solidFill>
                <a:cs typeface="B Zar" pitchFamily="2" charset="-78"/>
              </a:rPr>
              <a:t>تعیین حداقل محتوای(موارد) آموزشی </a:t>
            </a:r>
            <a:r>
              <a:rPr lang="fa-IR" sz="1600" dirty="0" smtClean="0">
                <a:cs typeface="B Zar" pitchFamily="2" charset="-78"/>
              </a:rPr>
              <a:t>بدو ورود و طول بستری بیمار/خانواده توسط رئیس بخش و سرپرستارهمسو با سیاستهای مدیر پرستاری </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ct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fa-IR" sz="2000" dirty="0" smtClean="0">
              <a:cs typeface="B Zar" pitchFamily="2" charset="-78"/>
            </a:endParaRPr>
          </a:p>
          <a:p>
            <a:pPr algn="r" rtl="1">
              <a:buClr>
                <a:srgbClr val="FF3300"/>
              </a:buClr>
              <a:buFont typeface="Wingdings" pitchFamily="2" charset="2"/>
              <a:buChar char="v"/>
            </a:pPr>
            <a:endParaRPr lang="en-US" sz="2000" dirty="0">
              <a:cs typeface="B Zar" pitchFamily="2" charset="-78"/>
            </a:endParaRPr>
          </a:p>
        </p:txBody>
      </p:sp>
      <p:sp>
        <p:nvSpPr>
          <p:cNvPr id="4" name="Rectangle 3"/>
          <p:cNvSpPr/>
          <p:nvPr/>
        </p:nvSpPr>
        <p:spPr>
          <a:xfrm>
            <a:off x="2198670" y="2393879"/>
            <a:ext cx="7798085" cy="93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rgbClr val="FF0000"/>
                </a:solidFill>
              </a:rPr>
              <a:t>محتوای آموزش بدو ورود     </a:t>
            </a:r>
            <a:r>
              <a:rPr lang="fa-IR" dirty="0" smtClean="0">
                <a:solidFill>
                  <a:schemeClr val="tx1"/>
                </a:solidFill>
              </a:rPr>
              <a:t>آشنایی با بخش و فضای فیزیکی،قوانین و مقررات نحوه احضار پرستار</a:t>
            </a:r>
            <a:endParaRPr lang="en-US" dirty="0">
              <a:solidFill>
                <a:schemeClr val="tx1"/>
              </a:solidFill>
            </a:endParaRPr>
          </a:p>
        </p:txBody>
      </p:sp>
      <p:sp>
        <p:nvSpPr>
          <p:cNvPr id="5" name="Rectangle 4"/>
          <p:cNvSpPr/>
          <p:nvPr/>
        </p:nvSpPr>
        <p:spPr>
          <a:xfrm>
            <a:off x="2167847" y="3914454"/>
            <a:ext cx="7859731" cy="863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solidFill>
                  <a:srgbClr val="FF0000"/>
                </a:solidFill>
              </a:rPr>
              <a:t>محتوای موضوعات آموزشی بیمار توسط پزشک </a:t>
            </a:r>
            <a:r>
              <a:rPr lang="fa-IR" dirty="0" smtClean="0">
                <a:solidFill>
                  <a:schemeClr val="tx1"/>
                </a:solidFill>
              </a:rPr>
              <a:t>شامل علل بیماری /نحوه درمان ،مراحل و طول درمان ،درمانهای جایگزین،عوارض درمان وعدم درمان ،داروهای مصرفی و عوارض ،تغذیه و رژیم غذایی،بازتوانی ، موارد خاص بنا به نوع </a:t>
            </a:r>
            <a:r>
              <a:rPr lang="en-US" dirty="0" smtClean="0">
                <a:solidFill>
                  <a:schemeClr val="tx1"/>
                </a:solidFill>
              </a:rPr>
              <a:t>case </a:t>
            </a:r>
            <a:r>
              <a:rPr lang="fa-IR" dirty="0" smtClean="0">
                <a:solidFill>
                  <a:schemeClr val="tx1"/>
                </a:solidFill>
              </a:rPr>
              <a:t>و تخصص مربوطه</a:t>
            </a:r>
          </a:p>
        </p:txBody>
      </p:sp>
      <p:sp>
        <p:nvSpPr>
          <p:cNvPr id="7" name="Rectangle 6"/>
          <p:cNvSpPr/>
          <p:nvPr/>
        </p:nvSpPr>
        <p:spPr>
          <a:xfrm>
            <a:off x="1982912" y="5630239"/>
            <a:ext cx="8126859" cy="92467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solidFill>
                  <a:srgbClr val="FF0000"/>
                </a:solidFill>
              </a:rPr>
              <a:t>محتوای موضوعات عمومی  آموزش بیمار توسط پرستار و مسئول آموزش بخش </a:t>
            </a:r>
            <a:r>
              <a:rPr lang="fa-IR" dirty="0" smtClean="0">
                <a:solidFill>
                  <a:schemeClr val="tx1"/>
                </a:solidFill>
              </a:rPr>
              <a:t>در دوران بستری  شامل عوارض احتمالی سیر بیماری و روش برخورد، پوزیشن مناسب ،محدوده فعالیتهای فیزیکی ،مدیریت درد ،مراقبتها/محدودیتهای حرکتی، موارد خاص بنا به نوع </a:t>
            </a:r>
            <a:r>
              <a:rPr lang="en-US" dirty="0" smtClean="0">
                <a:solidFill>
                  <a:schemeClr val="tx1"/>
                </a:solidFill>
              </a:rPr>
              <a:t>case </a:t>
            </a:r>
            <a:r>
              <a:rPr lang="fa-IR" dirty="0" smtClean="0">
                <a:solidFill>
                  <a:schemeClr val="tx1"/>
                </a:solidFill>
              </a:rPr>
              <a:t>و تخصص مربوطه</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19" y="243816"/>
            <a:ext cx="10972800" cy="1143000"/>
          </a:xfrm>
        </p:spPr>
        <p:txBody>
          <a:bodyPr>
            <a:normAutofit fontScale="90000"/>
          </a:bodyPr>
          <a:lstStyle/>
          <a:p>
            <a:pPr algn="r" rtl="1">
              <a:buClr>
                <a:srgbClr val="FF3300"/>
              </a:buClr>
              <a:buFont typeface="Wingdings" pitchFamily="2" charset="2"/>
              <a:buChar char="v"/>
            </a:pPr>
            <a:r>
              <a:rPr lang="fa-IR" sz="2000" b="1" dirty="0" smtClean="0">
                <a:cs typeface="B Zar" pitchFamily="2" charset="-78"/>
              </a:rPr>
              <a:t>ارائه </a:t>
            </a:r>
            <a:r>
              <a:rPr lang="fa-IR" sz="2000" b="1" dirty="0" smtClean="0">
                <a:solidFill>
                  <a:srgbClr val="FF0000"/>
                </a:solidFill>
                <a:cs typeface="B Zar" pitchFamily="2" charset="-78"/>
              </a:rPr>
              <a:t>آموزش خودمراقبتی به بیمار </a:t>
            </a:r>
            <a:r>
              <a:rPr lang="fa-IR" sz="2000" b="1" dirty="0" smtClean="0">
                <a:cs typeface="B Zar" pitchFamily="2" charset="-78"/>
              </a:rPr>
              <a:t>توسط پرستار وپزشک وسایر کارکنان بالینی ذیربط  در حین بستری و ترخیص</a:t>
            </a:r>
            <a:r>
              <a:rPr lang="fa-IR" sz="2000" dirty="0" smtClean="0">
                <a:cs typeface="B Zar" pitchFamily="2" charset="-78"/>
              </a:rPr>
              <a:t> </a:t>
            </a:r>
            <a:br>
              <a:rPr lang="fa-IR" sz="2000" dirty="0" smtClean="0">
                <a:cs typeface="B Zar" pitchFamily="2" charset="-78"/>
              </a:rPr>
            </a:br>
            <a:r>
              <a:rPr lang="fa-IR" sz="2000" dirty="0" smtClean="0">
                <a:cs typeface="B Zar" pitchFamily="2" charset="-78"/>
              </a:rPr>
              <a:t/>
            </a:r>
            <a:br>
              <a:rPr lang="fa-IR" sz="2000" dirty="0" smtClean="0">
                <a:cs typeface="B Zar" pitchFamily="2" charset="-78"/>
              </a:rPr>
            </a:br>
            <a:r>
              <a:rPr lang="fa-IR" sz="2000" dirty="0" smtClean="0">
                <a:cs typeface="B Zar" pitchFamily="2" charset="-78"/>
              </a:rPr>
              <a:t/>
            </a:r>
            <a:br>
              <a:rPr lang="fa-IR" sz="2000" dirty="0" smtClean="0">
                <a:cs typeface="B Zar" pitchFamily="2" charset="-78"/>
              </a:rPr>
            </a:br>
            <a:r>
              <a:rPr lang="fa-IR" sz="2000" b="1" dirty="0" smtClean="0">
                <a:cs typeface="B Zar" pitchFamily="2" charset="-78"/>
              </a:rPr>
              <a:t> انجام </a:t>
            </a:r>
            <a:r>
              <a:rPr lang="fa-IR" sz="2000" b="1" dirty="0" smtClean="0">
                <a:solidFill>
                  <a:srgbClr val="FF0000"/>
                </a:solidFill>
                <a:cs typeface="B Zar" pitchFamily="2" charset="-78"/>
              </a:rPr>
              <a:t>اثر بخشی آموزشها ی ارائه شده </a:t>
            </a:r>
            <a:r>
              <a:rPr lang="fa-IR" sz="2000" b="1" dirty="0" smtClean="0">
                <a:cs typeface="B Zar" pitchFamily="2" charset="-78"/>
              </a:rPr>
              <a:t>با روش  معتبر وانجام اقدام اصلاحی جهت رسیده بیمار به توانمندی مراقبت از خود  </a:t>
            </a:r>
            <a:r>
              <a:rPr lang="fa-IR" sz="2000" dirty="0" smtClean="0">
                <a:cs typeface="B Zar" pitchFamily="2" charset="-78"/>
              </a:rPr>
              <a:t/>
            </a:r>
            <a:br>
              <a:rPr lang="fa-IR" sz="2000" dirty="0" smtClean="0">
                <a:cs typeface="B Zar" pitchFamily="2" charset="-78"/>
              </a:rPr>
            </a:br>
            <a:endParaRPr lang="en-US" sz="2000" dirty="0">
              <a:cs typeface="B Zar" pitchFamily="2" charset="-78"/>
            </a:endParaRPr>
          </a:p>
        </p:txBody>
      </p:sp>
      <p:sp>
        <p:nvSpPr>
          <p:cNvPr id="3" name="Content Placeholder 2"/>
          <p:cNvSpPr>
            <a:spLocks noGrp="1"/>
          </p:cNvSpPr>
          <p:nvPr>
            <p:ph idx="1"/>
          </p:nvPr>
        </p:nvSpPr>
        <p:spPr>
          <a:xfrm>
            <a:off x="907551" y="2332037"/>
            <a:ext cx="10972800" cy="4525963"/>
          </a:xfrm>
        </p:spPr>
        <p:txBody>
          <a:bodyPr>
            <a:normAutofit fontScale="92500" lnSpcReduction="20000"/>
          </a:bodyPr>
          <a:lstStyle/>
          <a:p>
            <a:pPr algn="r" rtl="1">
              <a:buClr>
                <a:srgbClr val="FF3300"/>
              </a:buClr>
              <a:buFont typeface="Wingdings" pitchFamily="2" charset="2"/>
              <a:buChar char="v"/>
            </a:pPr>
            <a:r>
              <a:rPr lang="fa-IR" sz="1600" b="1" dirty="0" smtClean="0">
                <a:cs typeface="B Zar" pitchFamily="2" charset="-78"/>
              </a:rPr>
              <a:t>شواهد تشکیل </a:t>
            </a:r>
            <a:r>
              <a:rPr lang="fa-IR" sz="1600" b="1" dirty="0" smtClean="0">
                <a:solidFill>
                  <a:srgbClr val="339966"/>
                </a:solidFill>
                <a:cs typeface="B Zar" pitchFamily="2" charset="-78"/>
              </a:rPr>
              <a:t>کارگروه آموزش به بیمار </a:t>
            </a:r>
            <a:r>
              <a:rPr lang="fa-IR" sz="1600" b="1" dirty="0" smtClean="0">
                <a:cs typeface="B Zar" pitchFamily="2" charset="-78"/>
              </a:rPr>
              <a:t>درهر  بخش های بالینی   </a:t>
            </a:r>
            <a:r>
              <a:rPr lang="fa-IR" sz="1600" dirty="0" smtClean="0">
                <a:cs typeface="B Zar" pitchFamily="2" charset="-78"/>
              </a:rPr>
              <a:t>رئیس بخش،سرپرستار،سوپروایزر آموزشی و آموزش سلامت </a:t>
            </a:r>
            <a:r>
              <a:rPr lang="fa-IR" sz="1600" dirty="0" smtClean="0">
                <a:solidFill>
                  <a:srgbClr val="FF0000"/>
                </a:solidFill>
                <a:cs typeface="B Zar" pitchFamily="2" charset="-78"/>
              </a:rPr>
              <a:t>ومسئول آموزش به        بیمار(دارای ابلاغ از سوی مدیر پرستاری)      ابلاغ –صورتجلسه </a:t>
            </a:r>
          </a:p>
          <a:p>
            <a:pPr algn="r" rtl="1">
              <a:buClr>
                <a:srgbClr val="FF3300"/>
              </a:buClr>
              <a:buFont typeface="Wingdings" pitchFamily="2" charset="2"/>
              <a:buChar char="v"/>
            </a:pPr>
            <a:endParaRPr lang="fa-IR" sz="1600" dirty="0" smtClean="0">
              <a:solidFill>
                <a:srgbClr val="FF0000"/>
              </a:solidFill>
              <a:cs typeface="B Zar" pitchFamily="2" charset="-78"/>
            </a:endParaRPr>
          </a:p>
          <a:p>
            <a:pPr algn="r" rtl="1">
              <a:buClr>
                <a:srgbClr val="FF3300"/>
              </a:buClr>
              <a:buFont typeface="Wingdings" pitchFamily="2" charset="2"/>
              <a:buChar char="v"/>
            </a:pPr>
            <a:r>
              <a:rPr lang="fa-IR" sz="1600" dirty="0" smtClean="0">
                <a:solidFill>
                  <a:srgbClr val="FF0000"/>
                </a:solidFill>
                <a:cs typeface="B Zar" pitchFamily="2" charset="-78"/>
              </a:rPr>
              <a:t>  مستند </a:t>
            </a:r>
            <a:r>
              <a:rPr lang="fa-IR" sz="1600" dirty="0" smtClean="0">
                <a:solidFill>
                  <a:srgbClr val="339966"/>
                </a:solidFill>
                <a:cs typeface="B Zar" pitchFamily="2" charset="-78"/>
              </a:rPr>
              <a:t>تدوین  دستورالعمل های خودمراقبتی  برای بیماریهای شایع </a:t>
            </a:r>
            <a:r>
              <a:rPr lang="fa-IR" sz="1600" b="1" dirty="0" smtClean="0">
                <a:cs typeface="B Zar" pitchFamily="2" charset="-78"/>
              </a:rPr>
              <a:t>کارگروه آموزش به بیمار درهر  بخش های بالینی </a:t>
            </a:r>
            <a:endParaRPr lang="fa-IR" sz="1600" dirty="0" smtClean="0">
              <a:solidFill>
                <a:srgbClr val="FF0000"/>
              </a:solidFill>
              <a:cs typeface="B Zar" pitchFamily="2" charset="-78"/>
            </a:endParaRPr>
          </a:p>
          <a:p>
            <a:pPr algn="r" rtl="1">
              <a:buClr>
                <a:srgbClr val="FF3300"/>
              </a:buClr>
              <a:buFont typeface="Wingdings" pitchFamily="2" charset="2"/>
              <a:buChar char="v"/>
            </a:pPr>
            <a:endParaRPr lang="fa-IR" sz="1600" dirty="0" smtClean="0">
              <a:solidFill>
                <a:srgbClr val="FF0000"/>
              </a:solidFill>
              <a:cs typeface="B Zar" pitchFamily="2" charset="-78"/>
            </a:endParaRPr>
          </a:p>
          <a:p>
            <a:pPr algn="r" rtl="1">
              <a:buClr>
                <a:srgbClr val="FF3300"/>
              </a:buClr>
              <a:buFont typeface="Wingdings" pitchFamily="2" charset="2"/>
              <a:buChar char="v"/>
            </a:pPr>
            <a:r>
              <a:rPr lang="fa-IR" sz="1600" b="1" dirty="0" smtClean="0">
                <a:solidFill>
                  <a:srgbClr val="339966"/>
                </a:solidFill>
                <a:cs typeface="B Zar" pitchFamily="2" charset="-78"/>
              </a:rPr>
              <a:t>شواهد نیاز سنجی آموزشی  </a:t>
            </a:r>
            <a:r>
              <a:rPr lang="fa-IR" sz="1600" dirty="0" smtClean="0">
                <a:solidFill>
                  <a:srgbClr val="339966"/>
                </a:solidFill>
                <a:cs typeface="B Zar" pitchFamily="2" charset="-78"/>
              </a:rPr>
              <a:t>بیمار </a:t>
            </a:r>
            <a:r>
              <a:rPr lang="fa-IR" sz="1600" dirty="0" smtClean="0">
                <a:cs typeface="B Zar" pitchFamily="2" charset="-78"/>
              </a:rPr>
              <a:t>در </a:t>
            </a:r>
            <a:r>
              <a:rPr lang="fa-IR" sz="1600" dirty="0" smtClean="0">
                <a:solidFill>
                  <a:srgbClr val="FF0000"/>
                </a:solidFill>
                <a:cs typeface="B Zar" pitchFamily="2" charset="-78"/>
              </a:rPr>
              <a:t>مباحث عمومی و در نیازهای خود مراقبتی  وتعیین اولویتهای آموزشی بیمار</a:t>
            </a:r>
            <a:r>
              <a:rPr lang="fa-IR" sz="1600" dirty="0" smtClean="0">
                <a:cs typeface="B Zar" pitchFamily="2" charset="-78"/>
              </a:rPr>
              <a:t>توسط مسئول آموزش بیمارباهماهنگی سرپرستار،سوپروایزر آموزشی/آموزش سلامت /پرستاربیمار بر اساس ارزیابی های اولیه و حین بستری پزشکی و پرستاری  و برنامه درمان ومراقبت بیمار </a:t>
            </a:r>
          </a:p>
          <a:p>
            <a:pPr algn="r" rtl="1">
              <a:buClr>
                <a:srgbClr val="FF3300"/>
              </a:buClr>
              <a:buFont typeface="Wingdings" pitchFamily="2" charset="2"/>
              <a:buChar char="v"/>
            </a:pPr>
            <a:r>
              <a:rPr lang="fa-IR" sz="1600" dirty="0" smtClean="0">
                <a:cs typeface="B Zar" pitchFamily="2" charset="-78"/>
              </a:rPr>
              <a:t> (در فرم ارزیابی اولیه  و در گزارش سیر بیماری گزارش پرستاری و مستند مشاوره ها یا ارزیابی های تخصصی سایر </a:t>
            </a:r>
            <a:r>
              <a:rPr lang="fa-IR" sz="1600" b="1" dirty="0" smtClean="0">
                <a:cs typeface="B Zar" pitchFamily="2" charset="-78"/>
              </a:rPr>
              <a:t>وسایر اعضاء تیم درمان </a:t>
            </a:r>
            <a:r>
              <a:rPr lang="fa-IR" sz="1600" dirty="0" smtClean="0">
                <a:cs typeface="B Zar" pitchFamily="2" charset="-78"/>
              </a:rPr>
              <a:t>)</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b="1" dirty="0" smtClean="0">
                <a:cs typeface="B Zar" pitchFamily="2" charset="-78"/>
              </a:rPr>
              <a:t>شواهد </a:t>
            </a:r>
            <a:r>
              <a:rPr lang="fa-IR" sz="1600" b="1" dirty="0" smtClean="0">
                <a:solidFill>
                  <a:srgbClr val="339966"/>
                </a:solidFill>
                <a:cs typeface="B Zar" pitchFamily="2" charset="-78"/>
              </a:rPr>
              <a:t>ارائه آموزش اثربخش</a:t>
            </a:r>
            <a:r>
              <a:rPr lang="fa-IR" sz="1600" b="1" dirty="0" smtClean="0">
                <a:cs typeface="B Zar" pitchFamily="2" charset="-78"/>
              </a:rPr>
              <a:t> توسط پرستاران وپزشکان وسایر اعضاء تیم درمان در مراحل بستری و ترخیص بیمار</a:t>
            </a:r>
            <a:r>
              <a:rPr lang="fa-IR" sz="1600" dirty="0" smtClean="0">
                <a:solidFill>
                  <a:srgbClr val="FF0000"/>
                </a:solidFill>
                <a:cs typeface="B Zar" pitchFamily="2" charset="-78"/>
              </a:rPr>
              <a:t>با نظارت مستمر وسرزده مسئول آموزش به بیمار </a:t>
            </a:r>
            <a:r>
              <a:rPr lang="fa-IR" sz="1600" dirty="0" smtClean="0">
                <a:cs typeface="B Zar" pitchFamily="2" charset="-78"/>
              </a:rPr>
              <a:t>براساس دستورالعمل آموزش  خود مراقبتی تدوین شده  برای هر بیمار</a:t>
            </a:r>
          </a:p>
          <a:p>
            <a:pPr algn="r" rtl="1">
              <a:buClr>
                <a:srgbClr val="FF3300"/>
              </a:buClr>
              <a:buFont typeface="Wingdings" pitchFamily="2" charset="2"/>
              <a:buChar char="v"/>
            </a:pPr>
            <a:r>
              <a:rPr lang="fa-IR" sz="1600" dirty="0" smtClean="0">
                <a:cs typeface="B Zar" pitchFamily="2" charset="-78"/>
              </a:rPr>
              <a:t>شواهد آگاهی بیمار وافزایش آگاهی بیمار  در مصاحبه</a:t>
            </a:r>
          </a:p>
          <a:p>
            <a:pPr algn="r" rtl="1">
              <a:buClr>
                <a:srgbClr val="FF3300"/>
              </a:buClr>
              <a:buFont typeface="Wingdings" pitchFamily="2" charset="2"/>
              <a:buChar char="v"/>
            </a:pPr>
            <a:r>
              <a:rPr lang="fa-IR" sz="1600" dirty="0" smtClean="0">
                <a:cs typeface="B Zar" pitchFamily="2" charset="-78"/>
              </a:rPr>
              <a:t>مستند  ثبت آموزشهای ارائه شده در گزارشات پرستاری </a:t>
            </a:r>
          </a:p>
          <a:p>
            <a:pPr algn="r" rtl="1">
              <a:buClr>
                <a:srgbClr val="FF3300"/>
              </a:buClr>
              <a:buFont typeface="Wingdings" pitchFamily="2" charset="2"/>
              <a:buChar char="v"/>
            </a:pPr>
            <a:r>
              <a:rPr lang="fa-IR" sz="1600" dirty="0" smtClean="0">
                <a:cs typeface="B Zar" pitchFamily="2" charset="-78"/>
              </a:rPr>
              <a:t>مستند ثبت آموزش های ارائه شده توسط سایر اعضاء تیم درمان در برگه های مشاوره و......</a:t>
            </a: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r>
              <a:rPr lang="fa-IR" sz="1600" b="1" dirty="0" smtClean="0">
                <a:solidFill>
                  <a:srgbClr val="339966"/>
                </a:solidFill>
                <a:cs typeface="B Zar" pitchFamily="2" charset="-78"/>
              </a:rPr>
              <a:t>سنجش اثربخشی آموزش های ارائه شده</a:t>
            </a:r>
            <a:r>
              <a:rPr lang="fa-IR" sz="1600" b="1" dirty="0" smtClean="0">
                <a:cs typeface="B Zar" pitchFamily="2" charset="-78"/>
              </a:rPr>
              <a:t> در حیطه دانشی و عملکردی /تغییر رفتار بیمار </a:t>
            </a:r>
            <a:r>
              <a:rPr lang="fa-IR" sz="1600" dirty="0" smtClean="0">
                <a:cs typeface="B Zar" pitchFamily="2" charset="-78"/>
              </a:rPr>
              <a:t>و پذیرش آموزشها  توسط بیمار  در مراقبت از خود توسط سوپروایزر آموزشی و آموزش سلامت </a:t>
            </a:r>
            <a:r>
              <a:rPr lang="fa-IR" sz="1600" dirty="0" smtClean="0">
                <a:solidFill>
                  <a:srgbClr val="FF0000"/>
                </a:solidFill>
                <a:cs typeface="B Zar" pitchFamily="2" charset="-78"/>
              </a:rPr>
              <a:t>ومسئول آموزش به بیمار</a:t>
            </a:r>
          </a:p>
          <a:p>
            <a:pPr algn="r" rtl="1">
              <a:buClr>
                <a:srgbClr val="FF3300"/>
              </a:buClr>
              <a:buFont typeface="Wingdings" pitchFamily="2" charset="2"/>
              <a:buChar char="v"/>
            </a:pPr>
            <a:r>
              <a:rPr lang="fa-IR" sz="1600" dirty="0" smtClean="0">
                <a:solidFill>
                  <a:srgbClr val="FF0000"/>
                </a:solidFill>
                <a:cs typeface="B Zar" pitchFamily="2" charset="-78"/>
              </a:rPr>
              <a:t>   سنجش اثربخشی آموزشهای عمومی ارائه شده به بیماران هر سه ماه </a:t>
            </a:r>
          </a:p>
          <a:p>
            <a:pPr algn="r" rtl="1">
              <a:buClr>
                <a:srgbClr val="FF3300"/>
              </a:buClr>
              <a:buFont typeface="Wingdings" pitchFamily="2" charset="2"/>
              <a:buChar char="v"/>
            </a:pPr>
            <a:r>
              <a:rPr lang="fa-IR" sz="1600" dirty="0" smtClean="0">
                <a:solidFill>
                  <a:srgbClr val="FF0000"/>
                </a:solidFill>
                <a:cs typeface="B Zar" pitchFamily="2" charset="-78"/>
              </a:rPr>
              <a:t>  مستند گزارش سرپرستار به مدیر پرستاری در خصوص میزان اثربخشی آموزشهای عمومی و خود مراقبتی به بیماران </a:t>
            </a:r>
            <a:endParaRPr lang="fa-IR" sz="1600" dirty="0" smtClean="0">
              <a:cs typeface="B Zar" pitchFamily="2" charset="-78"/>
            </a:endParaRPr>
          </a:p>
          <a:p>
            <a:pPr algn="r" rtl="1">
              <a:buClr>
                <a:srgbClr val="FF3300"/>
              </a:buClr>
              <a:buFont typeface="Wingdings" pitchFamily="2" charset="2"/>
              <a:buChar char="v"/>
            </a:pPr>
            <a:endParaRPr lang="fa-IR" sz="1600" dirty="0" smtClean="0">
              <a:cs typeface="B Zar" pitchFamily="2" charset="-78"/>
            </a:endParaRPr>
          </a:p>
          <a:p>
            <a:pPr algn="r" rtl="1">
              <a:buClr>
                <a:srgbClr val="FF3300"/>
              </a:buClr>
              <a:buFont typeface="Wingdings" pitchFamily="2" charset="2"/>
              <a:buChar char="v"/>
            </a:pPr>
            <a:endParaRPr lang="en-US" sz="1600" dirty="0">
              <a:cs typeface="B Za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dirty="0" smtClean="0">
                <a:cs typeface="B Zar" pitchFamily="2" charset="-78"/>
              </a:rPr>
              <a:t>آموزش خود مراقبتی درزمان  ترخیص توسط پزشک و پرستار</a:t>
            </a:r>
            <a:endParaRPr lang="en-US" dirty="0">
              <a:cs typeface="B Zar" pitchFamily="2" charset="-78"/>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Clr>
                <a:srgbClr val="FF3300"/>
              </a:buClr>
              <a:buFont typeface="Wingdings" pitchFamily="2" charset="2"/>
              <a:buChar char="v"/>
            </a:pPr>
            <a:r>
              <a:rPr lang="en-US" sz="2000" b="1" dirty="0" smtClean="0">
                <a:cs typeface="B Zar" pitchFamily="2" charset="-78"/>
              </a:rPr>
              <a:t>RFID Chips</a:t>
            </a:r>
            <a:r>
              <a:rPr lang="fa-IR" sz="2000" b="1" dirty="0" smtClean="0">
                <a:cs typeface="B Zar" pitchFamily="2" charset="-78"/>
              </a:rPr>
              <a:t> شناسایی به وسیله فرکانس رادیویی</a:t>
            </a:r>
            <a:r>
              <a:rPr lang="fa-IR" dirty="0" smtClean="0">
                <a:cs typeface="B Zar" pitchFamily="2" charset="-78"/>
              </a:rPr>
              <a:t/>
            </a:r>
            <a:br>
              <a:rPr lang="fa-IR" dirty="0" smtClean="0">
                <a:cs typeface="B Zar" pitchFamily="2" charset="-78"/>
              </a:rPr>
            </a:br>
            <a:r>
              <a:rPr lang="fa-IR" sz="1400" dirty="0" smtClean="0">
                <a:cs typeface="B Zar" pitchFamily="2" charset="-78"/>
              </a:rPr>
              <a:t> این تکنولوژی در شناسایی بیماران، کارکنان، ردیابی تجهیزات و وسایل پزشکی استفاده میگردد. همچنین میتوان در مراقبت از بیماران شامل: کنترل سرم تراپی و ترانسفوزیون خون، دستیابی سریع به اطلاعات بیمار و پایش علایم حیاتی وی، ایمنی دارویی و کنترل خطاهای انسانی در دارو درمانی سود برد. همچنین در خصوص کنترل بیمار در تخت بستری جهت آگاهی از سقوط بیمار از روی تخت، بی حرکتی طولانی مدت و نیز حرکات تشنجی مورد استفاده قرار میگیرد</a:t>
            </a:r>
            <a:endParaRPr lang="en-US" sz="1400" dirty="0">
              <a:cs typeface="B Zar" pitchFamily="2" charset="-78"/>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23290" y="2434431"/>
            <a:ext cx="11928297" cy="4423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3705225" y="623888"/>
            <a:ext cx="4781550"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690938" y="995363"/>
            <a:ext cx="4810125" cy="486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3252788" y="314325"/>
            <a:ext cx="5686425"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3771900" y="704850"/>
            <a:ext cx="4648200"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ب-1-11 ارائه مراقبت و درمان در بخشهای مختلف به شیوه متوازن وقابل مقایسه از نظر (پرستاری ،پزشکی،تجهیزات و امکانات تشخیصی و درمانی)</a:t>
            </a:r>
            <a:endParaRPr lang="en-US" sz="1800" b="1" dirty="0">
              <a:cs typeface="B Zar" pitchFamily="2" charset="-78"/>
            </a:endParaRPr>
          </a:p>
        </p:txBody>
      </p:sp>
      <p:sp>
        <p:nvSpPr>
          <p:cNvPr id="3" name="Content Placeholder 2"/>
          <p:cNvSpPr>
            <a:spLocks noGrp="1"/>
          </p:cNvSpPr>
          <p:nvPr>
            <p:ph idx="1"/>
          </p:nvPr>
        </p:nvSpPr>
        <p:spPr>
          <a:xfrm>
            <a:off x="609600" y="1600203"/>
            <a:ext cx="10972800" cy="5129370"/>
          </a:xfrm>
        </p:spPr>
        <p:txBody>
          <a:bodyPr>
            <a:normAutofit fontScale="47500" lnSpcReduction="20000"/>
          </a:bodyPr>
          <a:lstStyle/>
          <a:p>
            <a:pPr algn="r" rtl="1">
              <a:buClr>
                <a:srgbClr val="FF3300"/>
              </a:buClr>
              <a:buFont typeface="Wingdings" pitchFamily="2" charset="2"/>
              <a:buChar char="v"/>
            </a:pPr>
            <a:r>
              <a:rPr lang="fa-IR" sz="4500" dirty="0" smtClean="0">
                <a:cs typeface="B Zar" pitchFamily="2" charset="-78"/>
              </a:rPr>
              <a:t>ب-1-11-1ارائه مراقبت پرستاری با سطوح یکسان ومتوازن در بخشهای مختلف و قابل مقایسه </a:t>
            </a:r>
            <a:r>
              <a:rPr lang="fa-IR" sz="4500" dirty="0" smtClean="0">
                <a:solidFill>
                  <a:srgbClr val="FF0000"/>
                </a:solidFill>
                <a:cs typeface="B Zar" pitchFamily="2" charset="-78"/>
              </a:rPr>
              <a:t>در جهت ارائه خدمات مراقبتی یکپارجه </a:t>
            </a:r>
            <a:endParaRPr lang="fa-IR" sz="4500"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ب-1-11-2 </a:t>
            </a:r>
            <a:r>
              <a:rPr lang="fa-IR" b="1" dirty="0" smtClean="0">
                <a:cs typeface="B Zar" pitchFamily="2" charset="-78"/>
              </a:rPr>
              <a:t>توزیع متوازن پزشکان مقیم و آنکال و رویه های ارائه خدمات تشخیصی و درمانی پزشکی</a:t>
            </a:r>
            <a:r>
              <a:rPr lang="fa-IR" dirty="0" smtClean="0">
                <a:cs typeface="B Zar" pitchFamily="2" charset="-78"/>
              </a:rPr>
              <a:t> در بخشهای مختلف و قابل مقایسه</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None/>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ب-1-11-3 برخورداری بخشهای مختلف و قابل مقایسه از                                                                                                                           آن   جهت ارائه خدمات  تشخیصی درمانی</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
        <p:nvSpPr>
          <p:cNvPr id="4" name="Rectangle 3"/>
          <p:cNvSpPr/>
          <p:nvPr/>
        </p:nvSpPr>
        <p:spPr>
          <a:xfrm>
            <a:off x="1093304" y="2107095"/>
            <a:ext cx="10028583" cy="1023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t>توازن در  نسبت پرستار /بیمار ونیز توزیع متوازن  نیروی حرفه ای ،غیر حرفه ای /تجربه ،مهارت و توانمندی   در بخشهای قابل مقایسه در شیفت های مختلف</a:t>
            </a:r>
            <a:r>
              <a:rPr lang="en-US" dirty="0" smtClean="0"/>
              <a:t> </a:t>
            </a:r>
            <a:r>
              <a:rPr lang="fa-IR" dirty="0" smtClean="0"/>
              <a:t>در سطوح مختلف مراقبتی</a:t>
            </a:r>
            <a:endParaRPr lang="fa-IR" dirty="0" smtClean="0">
              <a:solidFill>
                <a:srgbClr val="FF0000"/>
              </a:solidFill>
            </a:endParaRPr>
          </a:p>
          <a:p>
            <a:pPr algn="r" rtl="1"/>
            <a:r>
              <a:rPr lang="fa-IR" dirty="0" smtClean="0"/>
              <a:t>دسترسی کارکنان همه بخشها به </a:t>
            </a:r>
            <a:r>
              <a:rPr lang="fa-IR" dirty="0" smtClean="0">
                <a:solidFill>
                  <a:srgbClr val="FF0000"/>
                </a:solidFill>
              </a:rPr>
              <a:t>روشهای اجرایی و دستورالعملها  </a:t>
            </a:r>
            <a:r>
              <a:rPr lang="fa-IR" dirty="0" smtClean="0"/>
              <a:t>وارائه مراقبت و خدمات به  بیماران همه  بخشهای قابل مقایسه به به شکلی متوازن</a:t>
            </a:r>
          </a:p>
        </p:txBody>
      </p:sp>
      <p:sp>
        <p:nvSpPr>
          <p:cNvPr id="5" name="Rectangle 4"/>
          <p:cNvSpPr/>
          <p:nvPr/>
        </p:nvSpPr>
        <p:spPr>
          <a:xfrm>
            <a:off x="1023730" y="3886201"/>
            <a:ext cx="10058401" cy="1053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t>مستند برنامه ریزی  دسترسی به پزشک آنکال وحضور پزشک مقیم بصورت شبانه روزی  /انطباق حضور پزشکان با برنامه در همه بخش ها ی قابل مقایسه</a:t>
            </a:r>
          </a:p>
          <a:p>
            <a:pPr algn="r" rtl="1"/>
            <a:r>
              <a:rPr lang="fa-IR" dirty="0" smtClean="0"/>
              <a:t>شواهد برخورداری بیماران از خدمات تشخیصی و درمانی پزشکی  متوازن ازنظر کمی و کیفی  در همه بخش ها ی قابل مقایسه در صورت نیاز در شیفتهای مختلف</a:t>
            </a:r>
          </a:p>
        </p:txBody>
      </p:sp>
      <p:sp>
        <p:nvSpPr>
          <p:cNvPr id="6" name="Rectangle 5"/>
          <p:cNvSpPr/>
          <p:nvPr/>
        </p:nvSpPr>
        <p:spPr>
          <a:xfrm>
            <a:off x="3411020" y="5738342"/>
            <a:ext cx="4438435" cy="815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t>وضعیت متوازنی  در (دسترسی  بکارگیری)، توزیع   وارتقاءتجهیزات پزشکی  وروزآمدی وکالیبراسیون آن</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buClr>
                <a:srgbClr val="FF3300"/>
              </a:buClr>
              <a:buFont typeface="Wingdings" pitchFamily="2" charset="2"/>
              <a:buChar char="v"/>
            </a:pPr>
            <a:r>
              <a:rPr lang="fa-IR" sz="2000" b="1" dirty="0" smtClean="0">
                <a:cs typeface="B Zar" pitchFamily="2" charset="-78"/>
              </a:rPr>
              <a:t>ترخیص ایمن</a:t>
            </a:r>
            <a:r>
              <a:rPr lang="fa-IR" sz="2000" dirty="0" smtClean="0">
                <a:cs typeface="B Zar" pitchFamily="2" charset="-78"/>
              </a:rPr>
              <a:t/>
            </a:r>
            <a:br>
              <a:rPr lang="fa-IR" sz="2000" dirty="0" smtClean="0">
                <a:cs typeface="B Zar" pitchFamily="2" charset="-78"/>
              </a:rPr>
            </a:br>
            <a:r>
              <a:rPr lang="fa-IR" sz="2000" b="1" dirty="0" smtClean="0">
                <a:cs typeface="B Zar" pitchFamily="2" charset="-78"/>
              </a:rPr>
              <a:t>ب-1-12-1ترخیص ایمن</a:t>
            </a:r>
            <a:br>
              <a:rPr lang="fa-IR" sz="2000" b="1" dirty="0" smtClean="0">
                <a:cs typeface="B Zar" pitchFamily="2" charset="-78"/>
              </a:rPr>
            </a:br>
            <a:r>
              <a:rPr lang="fa-IR" sz="2000" b="1" dirty="0" smtClean="0">
                <a:cs typeface="B Zar" pitchFamily="2" charset="-78"/>
              </a:rPr>
              <a:t>ب-1-12-2ارائه خلاصه پرونده ومستندات</a:t>
            </a:r>
            <a:br>
              <a:rPr lang="fa-IR" sz="2000" b="1" dirty="0" smtClean="0">
                <a:cs typeface="B Zar" pitchFamily="2" charset="-78"/>
              </a:rPr>
            </a:br>
            <a:r>
              <a:rPr lang="fa-IR" sz="2000" b="1" dirty="0" smtClean="0">
                <a:cs typeface="B Zar" pitchFamily="2" charset="-78"/>
              </a:rPr>
              <a:t>ب-1-12-3آموزش بیماران در زمان ترخیص</a:t>
            </a:r>
            <a:endParaRPr lang="en-US" sz="2000" b="1" dirty="0">
              <a:cs typeface="B Zar" pitchFamily="2" charset="-78"/>
            </a:endParaRPr>
          </a:p>
        </p:txBody>
      </p:sp>
      <p:sp>
        <p:nvSpPr>
          <p:cNvPr id="3" name="Content Placeholder 2"/>
          <p:cNvSpPr>
            <a:spLocks noGrp="1"/>
          </p:cNvSpPr>
          <p:nvPr>
            <p:ph idx="1"/>
          </p:nvPr>
        </p:nvSpPr>
        <p:spPr>
          <a:xfrm>
            <a:off x="609600" y="1600203"/>
            <a:ext cx="10972800" cy="5098771"/>
          </a:xfrm>
        </p:spPr>
        <p:txBody>
          <a:bodyPr>
            <a:normAutofit fontScale="25000" lnSpcReduction="20000"/>
          </a:bodyPr>
          <a:lstStyle/>
          <a:p>
            <a:pPr algn="r" rtl="1">
              <a:buClr>
                <a:srgbClr val="FF3300"/>
              </a:buClr>
              <a:buFont typeface="Wingdings" pitchFamily="2" charset="2"/>
              <a:buChar char="v"/>
            </a:pPr>
            <a:r>
              <a:rPr lang="fa-IR" sz="5600" dirty="0" smtClean="0">
                <a:solidFill>
                  <a:srgbClr val="FF0000"/>
                </a:solidFill>
                <a:cs typeface="B Zar" pitchFamily="2" charset="-78"/>
              </a:rPr>
              <a:t>شواهد آمادگی بیمار برای ترخیص ایمن</a:t>
            </a:r>
          </a:p>
          <a:p>
            <a:pPr algn="r" rtl="1">
              <a:buClr>
                <a:srgbClr val="FF3300"/>
              </a:buClr>
              <a:buFont typeface="Wingdings" pitchFamily="2" charset="2"/>
              <a:buChar char="v"/>
            </a:pPr>
            <a:endParaRPr lang="fa-IR" sz="5600" dirty="0" smtClean="0">
              <a:solidFill>
                <a:srgbClr val="FF0000"/>
              </a:solidFill>
              <a:cs typeface="B Zar" pitchFamily="2" charset="-78"/>
            </a:endParaRPr>
          </a:p>
          <a:p>
            <a:pPr algn="r" rtl="1">
              <a:buClr>
                <a:srgbClr val="FF3300"/>
              </a:buClr>
              <a:buFont typeface="Wingdings" pitchFamily="2" charset="2"/>
              <a:buChar char="v"/>
            </a:pPr>
            <a:r>
              <a:rPr lang="fa-IR" sz="5600" dirty="0" smtClean="0">
                <a:solidFill>
                  <a:srgbClr val="FF0000"/>
                </a:solidFill>
                <a:cs typeface="B Zar" pitchFamily="2" charset="-78"/>
              </a:rPr>
              <a:t>مستند ثبت دستور ترخیص </a:t>
            </a:r>
            <a:r>
              <a:rPr lang="fa-IR" sz="5600" dirty="0" smtClean="0">
                <a:cs typeface="B Zar" pitchFamily="2" charset="-78"/>
              </a:rPr>
              <a:t>توسط پزشک معالج/دستیار ارشد </a:t>
            </a:r>
            <a:r>
              <a:rPr lang="fa-IR" sz="5600" dirty="0" smtClean="0">
                <a:solidFill>
                  <a:srgbClr val="FF0000"/>
                </a:solidFill>
                <a:cs typeface="B Zar" pitchFamily="2" charset="-78"/>
              </a:rPr>
              <a:t>پس از ویزیت بیمار در روز ترخیص </a:t>
            </a:r>
            <a:r>
              <a:rPr lang="fa-IR" sz="5600" dirty="0" smtClean="0">
                <a:cs typeface="B Zar" pitchFamily="2" charset="-78"/>
              </a:rPr>
              <a:t>در پرونده</a:t>
            </a: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cs typeface="B Zar" pitchFamily="2" charset="-78"/>
              </a:rPr>
              <a:t> ادامه مدیریت مراقبت و درمان بیمار </a:t>
            </a:r>
            <a:r>
              <a:rPr lang="fa-IR" sz="5600" b="1" dirty="0" smtClean="0">
                <a:cs typeface="B Zar" pitchFamily="2" charset="-78"/>
              </a:rPr>
              <a:t>تا زمان خروج از بیمارستان(ادامه مراقبت ،ثبت گزارشات)</a:t>
            </a:r>
          </a:p>
          <a:p>
            <a:pPr algn="r" rtl="1">
              <a:buClr>
                <a:srgbClr val="FF3300"/>
              </a:buClr>
              <a:buFont typeface="Wingdings" pitchFamily="2" charset="2"/>
              <a:buChar char="v"/>
            </a:pPr>
            <a:endParaRPr lang="fa-IR" sz="5600" b="1" dirty="0" smtClean="0">
              <a:cs typeface="B Zar" pitchFamily="2" charset="-78"/>
            </a:endParaRPr>
          </a:p>
          <a:p>
            <a:pPr algn="r" rtl="1">
              <a:buClr>
                <a:srgbClr val="FF3300"/>
              </a:buClr>
              <a:buFont typeface="Wingdings" pitchFamily="2" charset="2"/>
              <a:buChar char="v"/>
            </a:pPr>
            <a:r>
              <a:rPr lang="fa-IR" sz="5600" dirty="0" smtClean="0">
                <a:cs typeface="B Zar" pitchFamily="2" charset="-78"/>
              </a:rPr>
              <a:t>تکمیل خلاصه پرونده توسط پزشک معالج/دستیار ارشد </a:t>
            </a:r>
            <a:r>
              <a:rPr lang="fa-IR" sz="5600" b="1" dirty="0" smtClean="0">
                <a:cs typeface="B Zar" pitchFamily="2" charset="-78"/>
              </a:rPr>
              <a:t>قبل از</a:t>
            </a:r>
          </a:p>
          <a:p>
            <a:pPr algn="r" rtl="1">
              <a:buClr>
                <a:srgbClr val="FF3300"/>
              </a:buClr>
              <a:buFont typeface="Wingdings" pitchFamily="2" charset="2"/>
              <a:buChar char="v"/>
            </a:pPr>
            <a:r>
              <a:rPr lang="fa-IR" sz="5600" dirty="0" smtClean="0">
                <a:cs typeface="B Zar" pitchFamily="2" charset="-78"/>
              </a:rPr>
              <a:t>تحویل نسخه کامل وخوانای خلاصه پرونده به بیمار قبل از ترخیص</a:t>
            </a:r>
          </a:p>
          <a:p>
            <a:pPr algn="r" rtl="1">
              <a:buClr>
                <a:srgbClr val="FF3300"/>
              </a:buClr>
              <a:buFont typeface="Wingdings" pitchFamily="2" charset="2"/>
              <a:buChar char="v"/>
            </a:pPr>
            <a:r>
              <a:rPr lang="fa-IR" sz="5600" dirty="0" smtClean="0">
                <a:cs typeface="B Zar" pitchFamily="2" charset="-78"/>
              </a:rPr>
              <a:t>بایگانی یک نسخه خوانا از خلاصه پرونده در پرونده</a:t>
            </a: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solidFill>
                  <a:srgbClr val="FF0000"/>
                </a:solidFill>
                <a:cs typeface="B Zar" pitchFamily="2" charset="-78"/>
              </a:rPr>
              <a:t>مدیریت دارویی در زمان ترخیص وتلفیق دارویی </a:t>
            </a:r>
            <a:r>
              <a:rPr lang="fa-IR" sz="5600" dirty="0" smtClean="0">
                <a:cs typeface="B Zar" pitchFamily="2" charset="-78"/>
              </a:rPr>
              <a:t>در نسخه ترخیص </a:t>
            </a: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solidFill>
                  <a:srgbClr val="FF0000"/>
                </a:solidFill>
                <a:cs typeface="B Zar" pitchFamily="2" charset="-78"/>
              </a:rPr>
              <a:t>آموزش اثر بخش بیمار وخانواده در حین ترخیص</a:t>
            </a:r>
          </a:p>
          <a:p>
            <a:pPr algn="r" rtl="1">
              <a:buClr>
                <a:srgbClr val="FF3300"/>
              </a:buClr>
              <a:buFont typeface="Wingdings" pitchFamily="2" charset="2"/>
              <a:buChar char="v"/>
            </a:pPr>
            <a:r>
              <a:rPr lang="fa-IR" sz="5600" dirty="0" smtClean="0">
                <a:solidFill>
                  <a:srgbClr val="FF0000"/>
                </a:solidFill>
                <a:cs typeface="B Zar" pitchFamily="2" charset="-78"/>
              </a:rPr>
              <a:t>         عمومی و خود مراقبتی</a:t>
            </a:r>
            <a:endParaRPr lang="fa-IR" sz="5600" dirty="0" smtClean="0">
              <a:cs typeface="B Zar" pitchFamily="2" charset="-78"/>
            </a:endParaRP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cs typeface="B Zar" pitchFamily="2" charset="-78"/>
              </a:rPr>
              <a:t>توجه به 5حوزه مهم درحین ترخیص بیمارجهت ترخیص ایمن بیمار(ابزار </a:t>
            </a:r>
            <a:r>
              <a:rPr lang="en-US" sz="5600" dirty="0" smtClean="0">
                <a:cs typeface="B Zar" pitchFamily="2" charset="-78"/>
              </a:rPr>
              <a:t>smart</a:t>
            </a:r>
            <a:r>
              <a:rPr lang="fa-IR" sz="5600" dirty="0" smtClean="0">
                <a:cs typeface="B Zar" pitchFamily="2" charset="-78"/>
              </a:rPr>
              <a:t>)</a:t>
            </a: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cs typeface="B Zar" pitchFamily="2" charset="-78"/>
              </a:rPr>
              <a:t>ارائه آموزشهای قابل فهم بصورت گفتاری وشنیداری </a:t>
            </a: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cs typeface="B Zar" pitchFamily="2" charset="-78"/>
              </a:rPr>
              <a:t>ارائه فرم آموزش به بیمار هنگام ترخیص</a:t>
            </a:r>
          </a:p>
          <a:p>
            <a:pPr algn="r" rtl="1">
              <a:buClr>
                <a:srgbClr val="FF3300"/>
              </a:buClr>
              <a:buFont typeface="Wingdings" pitchFamily="2" charset="2"/>
              <a:buChar char="v"/>
            </a:pPr>
            <a:endParaRPr lang="fa-IR" sz="5600" dirty="0" smtClean="0">
              <a:cs typeface="B Zar" pitchFamily="2" charset="-78"/>
            </a:endParaRPr>
          </a:p>
          <a:p>
            <a:pPr algn="r" rtl="1">
              <a:buClr>
                <a:srgbClr val="FF3300"/>
              </a:buClr>
              <a:buFont typeface="Wingdings" pitchFamily="2" charset="2"/>
              <a:buChar char="v"/>
            </a:pPr>
            <a:r>
              <a:rPr lang="fa-IR" sz="5600" dirty="0" smtClean="0">
                <a:cs typeface="B Zar" pitchFamily="2" charset="-78"/>
              </a:rPr>
              <a:t>نظارت وفراهم سازی خدمات طبی مستمر در حین انتقال ایمن بیمار از بیمارستان</a:t>
            </a:r>
          </a:p>
          <a:p>
            <a:pPr algn="r" rtl="1">
              <a:buClr>
                <a:srgbClr val="FF3300"/>
              </a:buClr>
              <a:buFont typeface="Wingdings" pitchFamily="2" charset="2"/>
              <a:buChar char="v"/>
            </a:pPr>
            <a:r>
              <a:rPr lang="fa-IR" sz="6400" dirty="0" smtClean="0">
                <a:cs typeface="B Zar" pitchFamily="2" charset="-78"/>
              </a:rPr>
              <a:t> </a:t>
            </a:r>
          </a:p>
          <a:p>
            <a:pPr algn="r" rtl="1">
              <a:buClr>
                <a:srgbClr val="FF3300"/>
              </a:buClr>
              <a:buFont typeface="Wingdings" pitchFamily="2" charset="2"/>
              <a:buChar char="v"/>
            </a:pPr>
            <a:endParaRPr lang="en-US" dirty="0">
              <a:cs typeface="B Zar" pitchFamily="2" charset="-78"/>
            </a:endParaRPr>
          </a:p>
        </p:txBody>
      </p:sp>
      <p:sp>
        <p:nvSpPr>
          <p:cNvPr id="4" name="Rectangle 3"/>
          <p:cNvSpPr/>
          <p:nvPr/>
        </p:nvSpPr>
        <p:spPr>
          <a:xfrm>
            <a:off x="546651" y="268358"/>
            <a:ext cx="5864087" cy="88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لحاظ </a:t>
            </a:r>
            <a:r>
              <a:rPr lang="fa-IR" dirty="0" smtClean="0">
                <a:solidFill>
                  <a:srgbClr val="FF0000"/>
                </a:solidFill>
              </a:rPr>
              <a:t>ابعاد پیشگیری </a:t>
            </a:r>
            <a:r>
              <a:rPr lang="fa-IR" dirty="0" smtClean="0"/>
              <a:t>،</a:t>
            </a:r>
            <a:r>
              <a:rPr lang="fa-IR" dirty="0" smtClean="0">
                <a:solidFill>
                  <a:srgbClr val="FF0000"/>
                </a:solidFill>
              </a:rPr>
              <a:t>ارتقای سلامت </a:t>
            </a:r>
            <a:r>
              <a:rPr lang="fa-IR" dirty="0" smtClean="0"/>
              <a:t>و </a:t>
            </a:r>
            <a:r>
              <a:rPr lang="fa-IR" dirty="0" smtClean="0">
                <a:solidFill>
                  <a:srgbClr val="FF0000"/>
                </a:solidFill>
              </a:rPr>
              <a:t>مراقبت ودرمان وپیگیری بیماران </a:t>
            </a:r>
            <a:r>
              <a:rPr lang="fa-IR" dirty="0" smtClean="0"/>
              <a:t>جهت صیانت از ایمنی بیمار و حفظ دستاوردهای مراقبت و درمان در زمان ترخیص</a:t>
            </a:r>
            <a:endParaRPr lang="en-US" dirty="0"/>
          </a:p>
        </p:txBody>
      </p:sp>
      <p:sp>
        <p:nvSpPr>
          <p:cNvPr id="5" name="Rectangle 4"/>
          <p:cNvSpPr/>
          <p:nvPr/>
        </p:nvSpPr>
        <p:spPr>
          <a:xfrm>
            <a:off x="516835" y="1451114"/>
            <a:ext cx="4899992" cy="586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3300"/>
                </a:solidFill>
              </a:rPr>
              <a:t>در فرآیند ترخیص با لحاظ اهمیت بیمار آسیب پذیر وپرخطر</a:t>
            </a:r>
            <a:endParaRPr lang="en-US" dirty="0">
              <a:solidFill>
                <a:srgbClr val="FF3300"/>
              </a:solidFill>
            </a:endParaRPr>
          </a:p>
        </p:txBody>
      </p:sp>
      <p:sp>
        <p:nvSpPr>
          <p:cNvPr id="6" name="Rectangle 5"/>
          <p:cNvSpPr/>
          <p:nvPr/>
        </p:nvSpPr>
        <p:spPr>
          <a:xfrm>
            <a:off x="1133061" y="2693504"/>
            <a:ext cx="3727174" cy="1520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rgbClr val="FF0000"/>
                </a:solidFill>
              </a:rPr>
              <a:t>خلاصه پرونده کامل شامل: </a:t>
            </a:r>
          </a:p>
          <a:p>
            <a:pPr algn="ctr"/>
            <a:r>
              <a:rPr lang="fa-IR" sz="1400" b="1" dirty="0" smtClean="0"/>
              <a:t>شکایت اصلی بیمار،علت پذیرش /بستری،تشخیص اولیه ونهایی،اقدامات درمانی و اعمال جراحی،نتایج  آزمایشات و پاراکلینیک،فهرست خدمات ارائه شده،داروها و نحوه انتقال بیمار،سیر بیماری،وضعیت بیمار  هنگام ترخیص،توصیه های پس از ترخیص و نحوه انتقال بیمار</a:t>
            </a:r>
            <a:endParaRPr lang="en-US" sz="1400" dirty="0"/>
          </a:p>
        </p:txBody>
      </p:sp>
      <p:sp>
        <p:nvSpPr>
          <p:cNvPr id="7" name="Rectangle 6"/>
          <p:cNvSpPr/>
          <p:nvPr/>
        </p:nvSpPr>
        <p:spPr>
          <a:xfrm>
            <a:off x="1152939" y="5516217"/>
            <a:ext cx="4114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400" b="1" dirty="0" smtClean="0">
                <a:solidFill>
                  <a:srgbClr val="FF0000"/>
                </a:solidFill>
              </a:rPr>
              <a:t>دستور مراقبت های پس از ترخیص</a:t>
            </a:r>
            <a:r>
              <a:rPr lang="fa-IR" sz="1400" b="1" dirty="0" smtClean="0"/>
              <a:t>- شامل:</a:t>
            </a:r>
          </a:p>
          <a:p>
            <a:pPr algn="r" rtl="1"/>
            <a:r>
              <a:rPr lang="fa-IR" sz="1400" dirty="0" smtClean="0"/>
              <a:t>محدوده فعالیت های فیزیکی،تغذیه ورژیم درمانی،نحوه مصرف داروها،برنامه بازتوانی و توانبخشی،زمان ونحوه مراجعه مجدد به درمانگاه،علائم هشدار/نشانه فوری وتهدیدکننده برای مراجعه فوری به اورژانس بیمارستان  وسایر موارد به تشخیص پزشک</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FF3300"/>
              </a:buClr>
              <a:buFont typeface="Wingdings" pitchFamily="2" charset="2"/>
              <a:buChar char="v"/>
            </a:pPr>
            <a:endParaRPr lang="en-US" dirty="0">
              <a:cs typeface="B Zar" pitchFamily="2" charset="-78"/>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81250" y="800100"/>
            <a:ext cx="74295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2000" dirty="0" smtClean="0">
                <a:cs typeface="B Zar" pitchFamily="2" charset="-78"/>
              </a:rPr>
              <a:t> ب-1-12-4 اطلاع رسانی </a:t>
            </a:r>
            <a:r>
              <a:rPr lang="fa-IR" sz="2000" dirty="0" smtClean="0">
                <a:solidFill>
                  <a:srgbClr val="FF0000"/>
                </a:solidFill>
                <a:cs typeface="B Zar" pitchFamily="2" charset="-78"/>
              </a:rPr>
              <a:t>نتایج معوقه بررسی های پاراکلینیک</a:t>
            </a:r>
            <a:endParaRPr lang="en-US" sz="2000" dirty="0">
              <a:solidFill>
                <a:srgbClr val="FF0000"/>
              </a:solidFill>
              <a:cs typeface="B Zar" pitchFamily="2" charset="-78"/>
            </a:endParaRPr>
          </a:p>
        </p:txBody>
      </p:sp>
      <p:sp>
        <p:nvSpPr>
          <p:cNvPr id="3" name="Content Placeholder 2"/>
          <p:cNvSpPr>
            <a:spLocks noGrp="1"/>
          </p:cNvSpPr>
          <p:nvPr>
            <p:ph idx="1"/>
          </p:nvPr>
        </p:nvSpPr>
        <p:spPr/>
        <p:txBody>
          <a:bodyPr>
            <a:normAutofit/>
          </a:bodyPr>
          <a:lstStyle/>
          <a:p>
            <a:pPr algn="r" rtl="1">
              <a:buClr>
                <a:srgbClr val="FF3300"/>
              </a:buClr>
              <a:buFont typeface="Wingdings" pitchFamily="2" charset="2"/>
              <a:buChar char="v"/>
            </a:pPr>
            <a:r>
              <a:rPr lang="fa-IR" sz="1800" dirty="0" smtClean="0">
                <a:cs typeface="B Zar" pitchFamily="2" charset="-78"/>
              </a:rPr>
              <a:t>مستند ابلاغ دستورالعمل اطلاع رسانی نتایج معوقه (توسط کمیته دارو و درمان )</a:t>
            </a: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آگاهی کارکنان بخشها و واحدهای پاراکلینیک آزمایشگاه ،آسیب شناسی،تصویربرداری/نحوه عملکرد </a:t>
            </a: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مستندسازی شماره  تماس  بیماران در حین پذیرش و ترخیص جهت اطلاع رسانی در صورت لزوم</a:t>
            </a: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شناسایی بیماران مستعد ترک غیر مترقبه اختلال ذهنی/روانپزشکی/رضایت با میل شخصی </a:t>
            </a:r>
          </a:p>
          <a:p>
            <a:pPr algn="r" rtl="1">
              <a:buClr>
                <a:srgbClr val="FF3300"/>
              </a:buClr>
              <a:buFont typeface="Wingdings" pitchFamily="2" charset="2"/>
              <a:buChar char="v"/>
            </a:pP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آموزش پیگیری جواب آزمایشات وبررسی های پاراکلینیک در حین ترخیص بیمار و مستندسازی آن در برگه آموزش حین ترخیص وخلاصه پرونده</a:t>
            </a:r>
            <a:endParaRPr lang="en-US" sz="1800" dirty="0">
              <a:cs typeface="B Zar" pitchFamily="2" charset="-78"/>
            </a:endParaRPr>
          </a:p>
        </p:txBody>
      </p:sp>
      <p:sp>
        <p:nvSpPr>
          <p:cNvPr id="5" name="Rectangle 4"/>
          <p:cNvSpPr/>
          <p:nvPr/>
        </p:nvSpPr>
        <p:spPr>
          <a:xfrm>
            <a:off x="278296" y="1997765"/>
            <a:ext cx="4184374" cy="128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smtClean="0"/>
              <a:t>تعیین محدوده بحرانی؛غیر بحرانی و نرمال نتایج پاراکلینیک </a:t>
            </a:r>
          </a:p>
          <a:p>
            <a:pPr algn="r"/>
            <a:r>
              <a:rPr lang="fa-IR" sz="1400" dirty="0" smtClean="0"/>
              <a:t>تعیین اولویتهای اطلاع رسانی </a:t>
            </a:r>
          </a:p>
          <a:p>
            <a:pPr algn="r"/>
            <a:r>
              <a:rPr lang="fa-IR" sz="1400" dirty="0" smtClean="0"/>
              <a:t>تعیین فرآیند  وروش اطلاع رسانی ووجود ابزار لازم  </a:t>
            </a:r>
          </a:p>
          <a:p>
            <a:pPr algn="r"/>
            <a:r>
              <a:rPr lang="fa-IR" sz="1400" dirty="0" smtClean="0"/>
              <a:t>نحوه وظایف واحدهای پاراکلینیک و بخش های بالینی</a:t>
            </a:r>
          </a:p>
          <a:p>
            <a:pPr algn="r"/>
            <a:r>
              <a:rPr lang="fa-IR" sz="1400" dirty="0" smtClean="0"/>
              <a:t>مستندسازی تماس در دفاتر </a:t>
            </a:r>
            <a:endParaRPr lang="en-US"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2000" b="1" dirty="0" smtClean="0">
                <a:cs typeface="B Zar" pitchFamily="2" charset="-78"/>
              </a:rPr>
              <a:t>ب-1-12-5 برنامه ریزی ادامه درمان وبازتوانی پس از ترخیص </a:t>
            </a:r>
            <a:endParaRPr lang="en-US" sz="2000" b="1" dirty="0">
              <a:cs typeface="B Zar" pitchFamily="2" charset="-78"/>
            </a:endParaRPr>
          </a:p>
        </p:txBody>
      </p:sp>
      <p:sp>
        <p:nvSpPr>
          <p:cNvPr id="3" name="Content Placeholder 2"/>
          <p:cNvSpPr>
            <a:spLocks noGrp="1"/>
          </p:cNvSpPr>
          <p:nvPr>
            <p:ph idx="1"/>
          </p:nvPr>
        </p:nvSpPr>
        <p:spPr/>
        <p:txBody>
          <a:bodyPr>
            <a:normAutofit/>
          </a:bodyPr>
          <a:lstStyle/>
          <a:p>
            <a:pPr algn="r" rtl="1">
              <a:buClr>
                <a:srgbClr val="FF3300"/>
              </a:buClr>
              <a:buFont typeface="Wingdings" pitchFamily="2" charset="2"/>
              <a:buChar char="v"/>
            </a:pPr>
            <a:r>
              <a:rPr lang="fa-IR" sz="2400" dirty="0" smtClean="0">
                <a:cs typeface="B Zar" pitchFamily="2" charset="-78"/>
              </a:rPr>
              <a:t>وجود شواهد </a:t>
            </a:r>
          </a:p>
          <a:p>
            <a:pPr algn="r" rtl="1">
              <a:buClr>
                <a:srgbClr val="FF3300"/>
              </a:buClr>
              <a:buFont typeface="Wingdings" pitchFamily="2" charset="2"/>
              <a:buChar char="v"/>
            </a:pPr>
            <a:r>
              <a:rPr lang="fa-IR" sz="2000" dirty="0" smtClean="0">
                <a:solidFill>
                  <a:srgbClr val="339966"/>
                </a:solidFill>
                <a:cs typeface="B Zar" pitchFamily="2" charset="-78"/>
              </a:rPr>
              <a:t>پیگیری ادامه  روند درمان</a:t>
            </a:r>
          </a:p>
          <a:p>
            <a:pPr algn="r" rtl="1">
              <a:buClr>
                <a:srgbClr val="FF3300"/>
              </a:buClr>
              <a:buFont typeface="Wingdings" pitchFamily="2" charset="2"/>
              <a:buChar char="v"/>
            </a:pPr>
            <a:r>
              <a:rPr lang="fa-IR" sz="2000" dirty="0" smtClean="0">
                <a:solidFill>
                  <a:srgbClr val="339966"/>
                </a:solidFill>
                <a:cs typeface="B Zar" pitchFamily="2" charset="-78"/>
              </a:rPr>
              <a:t>پیگیری رعایت برنامه خودمراقبتی وارائه آموزش های تکمیلی </a:t>
            </a:r>
          </a:p>
          <a:p>
            <a:pPr algn="r" rtl="1">
              <a:buClr>
                <a:srgbClr val="FF3300"/>
              </a:buClr>
              <a:buFont typeface="Wingdings" pitchFamily="2" charset="2"/>
              <a:buChar char="v"/>
            </a:pPr>
            <a:r>
              <a:rPr lang="fa-IR" sz="2000" dirty="0" smtClean="0">
                <a:solidFill>
                  <a:srgbClr val="339966"/>
                </a:solidFill>
                <a:cs typeface="B Zar" pitchFamily="2" charset="-78"/>
              </a:rPr>
              <a:t>رعایت برنامه های بازتوانی وارائه خدمات توانبخشی </a:t>
            </a:r>
          </a:p>
          <a:p>
            <a:pPr algn="r" rtl="1">
              <a:buClr>
                <a:srgbClr val="FF3300"/>
              </a:buClr>
              <a:buFont typeface="Wingdings" pitchFamily="2" charset="2"/>
              <a:buChar char="v"/>
            </a:pPr>
            <a:r>
              <a:rPr lang="fa-IR" sz="2000" dirty="0" smtClean="0">
                <a:solidFill>
                  <a:srgbClr val="339966"/>
                </a:solidFill>
                <a:cs typeface="B Zar" pitchFamily="2" charset="-78"/>
              </a:rPr>
              <a:t>رعایت برنامه های مراجعه بعدی (فالوآپ) وارائه خدمات سرپاییا</a:t>
            </a:r>
          </a:p>
          <a:p>
            <a:pPr rtl="1">
              <a:buClr>
                <a:srgbClr val="FF3300"/>
              </a:buClr>
              <a:buFont typeface="Wingdings" pitchFamily="2" charset="2"/>
              <a:buChar char="v"/>
            </a:pPr>
            <a:r>
              <a:rPr lang="fa-IR" sz="2000" dirty="0" smtClean="0">
                <a:solidFill>
                  <a:srgbClr val="FF0000"/>
                </a:solidFill>
                <a:cs typeface="B Zar" pitchFamily="2" charset="-78"/>
              </a:rPr>
              <a:t>تعریف وابلاغ دستورالعمل پیگیری  بیماران</a:t>
            </a:r>
            <a:r>
              <a:rPr lang="fa-IR" sz="2000" dirty="0" smtClean="0">
                <a:solidFill>
                  <a:schemeClr val="tx2">
                    <a:lumMod val="60000"/>
                    <a:lumOff val="40000"/>
                  </a:schemeClr>
                </a:solidFill>
                <a:cs typeface="B Zar" pitchFamily="2" charset="-78"/>
              </a:rPr>
              <a:t> وتعیین بیماران  لازم به پیگیری در سرویس های مختلف /نحوه پایش آن</a:t>
            </a:r>
          </a:p>
          <a:p>
            <a:pPr rtl="1">
              <a:buClr>
                <a:srgbClr val="FF3300"/>
              </a:buClr>
              <a:buFont typeface="Wingdings" pitchFamily="2" charset="2"/>
              <a:buChar char="v"/>
            </a:pPr>
            <a:r>
              <a:rPr lang="fa-IR" sz="2000" dirty="0" smtClean="0">
                <a:solidFill>
                  <a:srgbClr val="FF0000"/>
                </a:solidFill>
                <a:cs typeface="B Zar" pitchFamily="2" charset="-78"/>
              </a:rPr>
              <a:t>انجام پیگیری پس از ترخیص </a:t>
            </a:r>
            <a:r>
              <a:rPr lang="fa-IR" sz="2000" dirty="0" smtClean="0">
                <a:solidFill>
                  <a:schemeClr val="tx2">
                    <a:lumMod val="60000"/>
                    <a:lumOff val="40000"/>
                  </a:schemeClr>
                </a:solidFill>
                <a:cs typeface="B Zar" pitchFamily="2" charset="-78"/>
              </a:rPr>
              <a:t>(پیگیریهای تلفنی –پیامکی بیماران پس از ترخیص </a:t>
            </a:r>
          </a:p>
          <a:p>
            <a:pPr rtl="1">
              <a:buClr>
                <a:srgbClr val="FF3300"/>
              </a:buClr>
              <a:buFont typeface="Wingdings" pitchFamily="2" charset="2"/>
              <a:buChar char="v"/>
            </a:pPr>
            <a:r>
              <a:rPr lang="fa-IR" sz="2000" dirty="0" smtClean="0">
                <a:solidFill>
                  <a:schemeClr val="tx2">
                    <a:lumMod val="60000"/>
                    <a:lumOff val="40000"/>
                  </a:schemeClr>
                </a:solidFill>
                <a:cs typeface="B Zar" pitchFamily="2" charset="-78"/>
              </a:rPr>
              <a:t>ایجاد سامانه های پاسخگویی غیر حضوری </a:t>
            </a:r>
          </a:p>
          <a:p>
            <a:pPr rtl="1">
              <a:buClr>
                <a:srgbClr val="FF3300"/>
              </a:buClr>
              <a:buFont typeface="Wingdings" pitchFamily="2" charset="2"/>
              <a:buChar char="v"/>
            </a:pPr>
            <a:r>
              <a:rPr lang="fa-IR" sz="2000" dirty="0" smtClean="0">
                <a:solidFill>
                  <a:schemeClr val="tx2">
                    <a:lumMod val="60000"/>
                    <a:lumOff val="40000"/>
                  </a:schemeClr>
                </a:solidFill>
                <a:cs typeface="B Zar" pitchFamily="2" charset="-78"/>
              </a:rPr>
              <a:t>و....) </a:t>
            </a:r>
          </a:p>
          <a:p>
            <a:pPr rtl="1">
              <a:buClr>
                <a:srgbClr val="FF3300"/>
              </a:buClr>
              <a:buFont typeface="Wingdings" pitchFamily="2" charset="2"/>
              <a:buChar char="v"/>
            </a:pPr>
            <a:r>
              <a:rPr lang="fa-IR" sz="2000" dirty="0" smtClean="0">
                <a:solidFill>
                  <a:srgbClr val="FF0000"/>
                </a:solidFill>
                <a:cs typeface="B Zar" pitchFamily="2" charset="-78"/>
              </a:rPr>
              <a:t>پایش میزان تحقق برنامه ریزی پس  از ترخیص بیمار </a:t>
            </a:r>
          </a:p>
          <a:p>
            <a:pPr rtl="1">
              <a:buClr>
                <a:srgbClr val="FF3300"/>
              </a:buClr>
              <a:buFont typeface="Wingdings" pitchFamily="2" charset="2"/>
              <a:buChar char="v"/>
            </a:pPr>
            <a:r>
              <a:rPr lang="fa-IR" sz="2000" dirty="0" smtClean="0">
                <a:solidFill>
                  <a:schemeClr val="tx2">
                    <a:lumMod val="60000"/>
                    <a:lumOff val="40000"/>
                  </a:schemeClr>
                </a:solidFill>
                <a:cs typeface="B Zar" pitchFamily="2" charset="-78"/>
              </a:rPr>
              <a:t>و خدمات ارائه شده پس از ترخیص به بیمارمثلا در کلینیکها به  بیماران ترخیص شده(باشیوه مناسب مثل  چک لیست</a:t>
            </a:r>
            <a:endParaRPr lang="en-US" sz="2000" dirty="0">
              <a:solidFill>
                <a:schemeClr val="tx2">
                  <a:lumMod val="60000"/>
                  <a:lumOff val="40000"/>
                </a:schemeClr>
              </a:solidFill>
              <a:cs typeface="B Zar" pitchFamily="2" charset="-78"/>
            </a:endParaRPr>
          </a:p>
        </p:txBody>
      </p:sp>
      <p:sp>
        <p:nvSpPr>
          <p:cNvPr id="5" name="Down Arrow 4"/>
          <p:cNvSpPr/>
          <p:nvPr/>
        </p:nvSpPr>
        <p:spPr>
          <a:xfrm rot="5400000">
            <a:off x="10684565" y="3011559"/>
            <a:ext cx="636101" cy="1709530"/>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dirty="0" smtClean="0"/>
              <a:t>از طریق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529" y="3884855"/>
            <a:ext cx="11517897" cy="1200329"/>
          </a:xfrm>
          <a:prstGeom prst="rect">
            <a:avLst/>
          </a:prstGeom>
        </p:spPr>
        <p:txBody>
          <a:bodyPr wrap="none">
            <a:spAutoFit/>
          </a:bodyPr>
          <a:lstStyle/>
          <a:p>
            <a:pPr algn="ctr">
              <a:defRPr/>
            </a:pPr>
            <a:r>
              <a:rPr lang="fa-IR" sz="7200" kern="10" dirty="0" smtClean="0">
                <a:ln w="9525">
                  <a:solidFill>
                    <a:schemeClr val="bg1"/>
                  </a:solidFill>
                  <a:miter lim="800000"/>
                  <a:headEnd type="none" w="sm" len="sm"/>
                  <a:tailEnd type="none" w="sm" len="sm"/>
                </a:ln>
                <a:solidFill>
                  <a:srgbClr val="C00000"/>
                </a:solidFill>
                <a:effectLst>
                  <a:outerShdw dist="35921" dir="2700000" algn="ctr" rotWithShape="0">
                    <a:srgbClr val="C0C0C0"/>
                  </a:outerShdw>
                </a:effectLst>
                <a:latin typeface="IranNastaliq" pitchFamily="18" charset="0"/>
                <a:cs typeface="IranNastaliq" pitchFamily="18" charset="0"/>
              </a:rPr>
              <a:t>خدایا </a:t>
            </a:r>
            <a:r>
              <a:rPr lang="fa-IR" sz="7200" kern="10" dirty="0">
                <a:ln w="9525">
                  <a:solidFill>
                    <a:schemeClr val="bg1"/>
                  </a:solidFill>
                  <a:miter lim="800000"/>
                  <a:headEnd type="none" w="sm" len="sm"/>
                  <a:tailEnd type="none" w="sm" len="sm"/>
                </a:ln>
                <a:solidFill>
                  <a:srgbClr val="C00000"/>
                </a:solidFill>
                <a:effectLst>
                  <a:outerShdw dist="35921" dir="2700000" algn="ctr" rotWithShape="0">
                    <a:srgbClr val="C0C0C0"/>
                  </a:outerShdw>
                </a:effectLst>
                <a:latin typeface="IranNastaliq" pitchFamily="18" charset="0"/>
                <a:cs typeface="IranNastaliq" pitchFamily="18" charset="0"/>
              </a:rPr>
              <a:t>چنان کن سرانجام کار                تو خوشنود باشی و ما رستگار</a:t>
            </a:r>
            <a:endParaRPr lang="en-GB" sz="7200" kern="10" dirty="0">
              <a:ln w="9525">
                <a:solidFill>
                  <a:schemeClr val="bg1"/>
                </a:solidFill>
                <a:miter lim="800000"/>
                <a:headEnd type="none" w="sm" len="sm"/>
                <a:tailEnd type="none" w="sm" len="sm"/>
              </a:ln>
              <a:solidFill>
                <a:srgbClr val="C00000"/>
              </a:solidFill>
              <a:effectLst>
                <a:outerShdw dist="35921" dir="2700000" algn="ctr" rotWithShape="0">
                  <a:srgbClr val="C0C0C0"/>
                </a:outerShdw>
              </a:effectLst>
              <a:latin typeface="IranNastaliq" pitchFamily="18" charset="0"/>
              <a:cs typeface="IranNastaliq" pitchFamily="18" charset="0"/>
            </a:endParaRPr>
          </a:p>
        </p:txBody>
      </p:sp>
      <p:sp>
        <p:nvSpPr>
          <p:cNvPr id="7" name="Rectangle 6"/>
          <p:cNvSpPr/>
          <p:nvPr/>
        </p:nvSpPr>
        <p:spPr>
          <a:xfrm>
            <a:off x="4279822" y="1844825"/>
            <a:ext cx="3991798" cy="1323439"/>
          </a:xfrm>
          <a:prstGeom prst="rect">
            <a:avLst/>
          </a:prstGeom>
        </p:spPr>
        <p:txBody>
          <a:bodyPr wrap="none">
            <a:spAutoFit/>
          </a:bodyPr>
          <a:lstStyle/>
          <a:p>
            <a:pPr algn="ctr">
              <a:defRPr/>
            </a:pPr>
            <a:r>
              <a:rPr lang="fa-IR" sz="8000" kern="10" dirty="0">
                <a:ln w="9525">
                  <a:solidFill>
                    <a:srgbClr val="FFFFFF"/>
                  </a:solidFill>
                  <a:miter lim="800000"/>
                  <a:headEnd type="none" w="sm" len="sm"/>
                  <a:tailEnd type="none" w="sm" len="sm"/>
                </a:ln>
                <a:solidFill>
                  <a:srgbClr val="002060"/>
                </a:solidFill>
                <a:effectLst>
                  <a:outerShdw dist="35921" dir="2700000" algn="ctr" rotWithShape="0">
                    <a:srgbClr val="C0C0C0"/>
                  </a:outerShdw>
                </a:effectLst>
                <a:latin typeface="IranNastaliq" pitchFamily="18" charset="0"/>
                <a:cs typeface="IranNastaliq" pitchFamily="18" charset="0"/>
              </a:rPr>
              <a:t>از توجه </a:t>
            </a:r>
            <a:r>
              <a:rPr lang="fa-IR" sz="8000" kern="10" dirty="0">
                <a:ln w="9525">
                  <a:solidFill>
                    <a:srgbClr val="FFFFFF"/>
                  </a:solidFill>
                  <a:miter lim="800000"/>
                  <a:headEnd type="none" w="sm" len="sm"/>
                  <a:tailEnd type="none" w="sm" len="sm"/>
                </a:ln>
                <a:solidFill>
                  <a:srgbClr val="FF0000"/>
                </a:solidFill>
                <a:effectLst>
                  <a:outerShdw dist="35921" dir="2700000" algn="ctr" rotWithShape="0">
                    <a:srgbClr val="C0C0C0"/>
                  </a:outerShdw>
                </a:effectLst>
                <a:latin typeface="IranNastaliq" pitchFamily="18" charset="0"/>
                <a:cs typeface="IranNastaliq" pitchFamily="18" charset="0"/>
              </a:rPr>
              <a:t>شما</a:t>
            </a:r>
            <a:r>
              <a:rPr lang="fa-IR" sz="8000" kern="10" dirty="0">
                <a:ln w="9525">
                  <a:solidFill>
                    <a:srgbClr val="FFFFFF"/>
                  </a:solidFill>
                  <a:miter lim="800000"/>
                  <a:headEnd type="none" w="sm" len="sm"/>
                  <a:tailEnd type="none" w="sm" len="sm"/>
                </a:ln>
                <a:solidFill>
                  <a:srgbClr val="002060"/>
                </a:solidFill>
                <a:effectLst>
                  <a:outerShdw dist="35921" dir="2700000" algn="ctr" rotWithShape="0">
                    <a:srgbClr val="C0C0C0"/>
                  </a:outerShdw>
                </a:effectLst>
                <a:latin typeface="IranNastaliq" pitchFamily="18" charset="0"/>
                <a:cs typeface="IranNastaliq" pitchFamily="18" charset="0"/>
              </a:rPr>
              <a:t> متشکرم</a:t>
            </a:r>
            <a:endParaRPr lang="en-GB" sz="8000" kern="10" dirty="0">
              <a:ln w="9525">
                <a:solidFill>
                  <a:srgbClr val="FFFFFF"/>
                </a:solidFill>
                <a:miter lim="800000"/>
                <a:headEnd type="none" w="sm" len="sm"/>
                <a:tailEnd type="none" w="sm" len="sm"/>
              </a:ln>
              <a:solidFill>
                <a:srgbClr val="002060"/>
              </a:solidFill>
              <a:effectLst>
                <a:outerShdw dist="35921" dir="2700000" algn="ctr" rotWithShape="0">
                  <a:srgbClr val="C0C0C0"/>
                </a:outerShdw>
              </a:effectLst>
              <a:latin typeface="IranNastaliq" pitchFamily="18" charset="0"/>
              <a:cs typeface="IranNastaliq" pitchFamily="18" charset="0"/>
            </a:endParaRPr>
          </a:p>
        </p:txBody>
      </p:sp>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8" name="Text Placeholder 7"/>
          <p:cNvSpPr>
            <a:spLocks noGrp="1"/>
          </p:cNvSpPr>
          <p:nvPr>
            <p:ph type="body" sz="half" idx="2"/>
          </p:nvPr>
        </p:nvSpPr>
        <p:spPr/>
        <p:txBody>
          <a:bodyPr>
            <a:normAutofit/>
          </a:bodyPr>
          <a:lstStyle/>
          <a:p>
            <a:pPr algn="ctr"/>
            <a:r>
              <a:rPr lang="fa-IR" sz="1800" b="1" dirty="0" smtClean="0"/>
              <a:t>تهیه و </a:t>
            </a:r>
            <a:r>
              <a:rPr lang="fa-IR" sz="1800" b="1" smtClean="0"/>
              <a:t>تنظیم:  فاطمه </a:t>
            </a:r>
            <a:r>
              <a:rPr lang="fa-IR" sz="1800" b="1" dirty="0" smtClean="0"/>
              <a:t>پیرمحمدی کارشناس اداره اعتباربخشی</a:t>
            </a:r>
          </a:p>
          <a:p>
            <a:pPr algn="ctr"/>
            <a:r>
              <a:rPr lang="fa-IR" sz="1800" b="1" dirty="0" smtClean="0"/>
              <a:t>معاونت درمان دانشگاه علوم پزشکی شهید بهشتی</a:t>
            </a:r>
            <a:endParaRPr lang="en-US" sz="1800" b="1" dirty="0"/>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buClr>
                <a:srgbClr val="FF3300"/>
              </a:buClr>
              <a:buFont typeface="Wingdings" pitchFamily="2" charset="2"/>
              <a:buChar char="v"/>
            </a:pPr>
            <a:r>
              <a:rPr lang="fa-IR" sz="2000" b="1" dirty="0" smtClean="0">
                <a:cs typeface="B Zar" pitchFamily="2" charset="-78"/>
              </a:rPr>
              <a:t/>
            </a:r>
            <a:br>
              <a:rPr lang="fa-IR" sz="2000" b="1" dirty="0" smtClean="0">
                <a:cs typeface="B Zar" pitchFamily="2" charset="-78"/>
              </a:rPr>
            </a:br>
            <a:r>
              <a:rPr lang="fa-IR" sz="2000" b="1" dirty="0" smtClean="0">
                <a:cs typeface="B Zar" pitchFamily="2" charset="-78"/>
              </a:rPr>
              <a:t>ب-1-2    انجام ارزیابی اولیه پرستاری (ارزیابی جامع) بیمار با رعایت اصول مراقبتی</a:t>
            </a:r>
            <a:br>
              <a:rPr lang="fa-IR" sz="2000" b="1" dirty="0" smtClean="0">
                <a:cs typeface="B Zar" pitchFamily="2" charset="-78"/>
              </a:rPr>
            </a:br>
            <a:r>
              <a:rPr lang="fa-IR" sz="2000" b="1" dirty="0" smtClean="0">
                <a:cs typeface="B Zar" pitchFamily="2" charset="-78"/>
              </a:rPr>
              <a:t/>
            </a:r>
            <a:br>
              <a:rPr lang="fa-IR" sz="2000" b="1" dirty="0" smtClean="0">
                <a:cs typeface="B Zar" pitchFamily="2" charset="-78"/>
              </a:rPr>
            </a:br>
            <a:r>
              <a:rPr lang="fa-IR" sz="2000" dirty="0" smtClean="0">
                <a:solidFill>
                  <a:srgbClr val="FF0000"/>
                </a:solidFill>
                <a:cs typeface="B Zar" pitchFamily="2" charset="-78"/>
              </a:rPr>
              <a:t>ب-1-2-1 انجام ارزیابی اولیه پرستاری (ارزیابی جامع) بیماران مطابق ضوابط </a:t>
            </a:r>
            <a:r>
              <a:rPr lang="fa-IR" sz="2000" dirty="0" smtClean="0">
                <a:cs typeface="B Zar" pitchFamily="2" charset="-78"/>
              </a:rPr>
              <a:t/>
            </a:r>
            <a:br>
              <a:rPr lang="fa-IR" sz="2000" dirty="0" smtClean="0">
                <a:cs typeface="B Zar" pitchFamily="2" charset="-78"/>
              </a:rPr>
            </a:br>
            <a:endParaRPr lang="en-US" sz="2000" dirty="0">
              <a:cs typeface="B Zar" pitchFamily="2" charset="-78"/>
            </a:endParaRPr>
          </a:p>
        </p:txBody>
      </p:sp>
      <p:sp>
        <p:nvSpPr>
          <p:cNvPr id="4" name="Text Placeholder 3"/>
          <p:cNvSpPr>
            <a:spLocks noGrp="1"/>
          </p:cNvSpPr>
          <p:nvPr>
            <p:ph type="body" idx="1"/>
          </p:nvPr>
        </p:nvSpPr>
        <p:spPr>
          <a:xfrm>
            <a:off x="0" y="1484871"/>
            <a:ext cx="4404527" cy="639762"/>
          </a:xfrm>
        </p:spPr>
        <p:txBody>
          <a:bodyPr>
            <a:normAutofit/>
          </a:bodyPr>
          <a:lstStyle/>
          <a:p>
            <a:pPr algn="r" rtl="1">
              <a:buClr>
                <a:srgbClr val="FF3300"/>
              </a:buClr>
              <a:buFont typeface="Wingdings" pitchFamily="2" charset="2"/>
              <a:buChar char="v"/>
            </a:pPr>
            <a:r>
              <a:rPr lang="fa-IR" sz="1600" dirty="0" smtClean="0">
                <a:cs typeface="B Zar" pitchFamily="2" charset="-78"/>
              </a:rPr>
              <a:t>آگاهی/عملکرد  پرستار از دستورالعمل ارزیابی اولیه  88 / 409   / د  مورخ8 / 1 / 97</a:t>
            </a:r>
          </a:p>
        </p:txBody>
      </p:sp>
      <p:sp>
        <p:nvSpPr>
          <p:cNvPr id="5" name="Text Placeholder 4"/>
          <p:cNvSpPr>
            <a:spLocks noGrp="1"/>
          </p:cNvSpPr>
          <p:nvPr>
            <p:ph type="body" sz="quarter" idx="3"/>
          </p:nvPr>
        </p:nvSpPr>
        <p:spPr/>
        <p:txBody>
          <a:bodyPr/>
          <a:lstStyle/>
          <a:p>
            <a:pPr algn="r"/>
            <a:endParaRPr lang="en-US" dirty="0"/>
          </a:p>
        </p:txBody>
      </p:sp>
      <p:sp>
        <p:nvSpPr>
          <p:cNvPr id="6" name="Content Placeholder 5"/>
          <p:cNvSpPr>
            <a:spLocks noGrp="1"/>
          </p:cNvSpPr>
          <p:nvPr>
            <p:ph sz="quarter" idx="4"/>
          </p:nvPr>
        </p:nvSpPr>
        <p:spPr>
          <a:xfrm>
            <a:off x="5124659" y="2174875"/>
            <a:ext cx="6457743" cy="5692984"/>
          </a:xfrm>
        </p:spPr>
        <p:txBody>
          <a:bodyPr>
            <a:normAutofit/>
          </a:bodyPr>
          <a:lstStyle/>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sz="1800" b="1" dirty="0" smtClean="0">
                <a:cs typeface="B Zar" pitchFamily="2" charset="-78"/>
              </a:rPr>
              <a:t>مستندسازی نتایج ارزیابی اولیه وتشخیص های پرستاری  در فرم گزارش پرستاری </a:t>
            </a:r>
            <a:endParaRPr lang="fa-IR" sz="1800" dirty="0" smtClean="0">
              <a:cs typeface="B Zar" pitchFamily="2" charset="-78"/>
            </a:endParaRPr>
          </a:p>
          <a:p>
            <a:pPr algn="r" rtl="1">
              <a:buClr>
                <a:srgbClr val="FF3300"/>
              </a:buClr>
              <a:buFont typeface="Wingdings" pitchFamily="2" charset="2"/>
              <a:buChar char="v"/>
            </a:pPr>
            <a:r>
              <a:rPr lang="fa-IR" sz="1800" dirty="0" smtClean="0">
                <a:cs typeface="B Zar" pitchFamily="2" charset="-78"/>
              </a:rPr>
              <a:t>عدم نیاز به تکرار ارزیابی اولیه پس از انتقال بیمار از یک بخش به بخش دوم بجز موار تغییر وضعیت</a:t>
            </a:r>
          </a:p>
          <a:p>
            <a:pPr algn="r" rtl="1">
              <a:buClr>
                <a:srgbClr val="FF3300"/>
              </a:buClr>
              <a:buFont typeface="Wingdings" pitchFamily="2" charset="2"/>
              <a:buChar char="v"/>
            </a:pPr>
            <a:r>
              <a:rPr lang="fa-IR" sz="1800" b="1" dirty="0" smtClean="0">
                <a:cs typeface="B Zar" pitchFamily="2" charset="-78"/>
              </a:rPr>
              <a:t>در بیماران دیالیز ،تالاسمی و شیمی درمانی سرپایی </a:t>
            </a:r>
            <a:r>
              <a:rPr lang="fa-IR" sz="1800" dirty="0" smtClean="0">
                <a:cs typeface="B Zar" pitchFamily="2" charset="-78"/>
              </a:rPr>
              <a:t>انجام  وثبت ارزیابی اولیه در اولین مراجعه/درصورت تغییر وضعیت</a:t>
            </a:r>
          </a:p>
          <a:p>
            <a:pPr algn="r" rtl="1">
              <a:buClr>
                <a:srgbClr val="FF3300"/>
              </a:buClr>
              <a:buFont typeface="Wingdings" pitchFamily="2" charset="2"/>
              <a:buChar char="v"/>
            </a:pPr>
            <a:r>
              <a:rPr lang="fa-IR" sz="1800" dirty="0" smtClean="0">
                <a:cs typeface="B Zar" pitchFamily="2" charset="-78"/>
              </a:rPr>
              <a:t>استفاده از ابزارمعتبر در ارزیابی خطر اقدام به خودکشی در ارزیابی روحی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167997" y="2174875"/>
            <a:ext cx="3645664" cy="395128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20397" y="2327275"/>
            <a:ext cx="3645664" cy="3951288"/>
          </a:xfrm>
          <a:prstGeom prst="rect">
            <a:avLst/>
          </a:prstGeom>
          <a:noFill/>
          <a:ln w="9525">
            <a:noFill/>
            <a:miter lim="800000"/>
            <a:headEnd/>
            <a:tailEnd/>
          </a:ln>
        </p:spPr>
      </p:pic>
      <p:sp>
        <p:nvSpPr>
          <p:cNvPr id="8" name="Rectangle 7"/>
          <p:cNvSpPr/>
          <p:nvPr/>
        </p:nvSpPr>
        <p:spPr>
          <a:xfrm>
            <a:off x="5617030" y="1426866"/>
            <a:ext cx="5828042" cy="77372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solidFill>
                  <a:schemeClr val="tx1"/>
                </a:solidFill>
              </a:rPr>
              <a:t>انجام ارزیابی اولیه در مورد تمام </a:t>
            </a:r>
            <a:r>
              <a:rPr lang="fa-IR" sz="1200" b="1" dirty="0" smtClean="0">
                <a:solidFill>
                  <a:srgbClr val="FF0000"/>
                </a:solidFill>
              </a:rPr>
              <a:t>بیماران بستری  در بخش  </a:t>
            </a:r>
            <a:r>
              <a:rPr lang="fa-IR" sz="1200" b="1" u="sng" dirty="0" smtClean="0">
                <a:solidFill>
                  <a:schemeClr val="tx1"/>
                </a:solidFill>
              </a:rPr>
              <a:t>در بدو ورود بیمار تا انتهای همان شیفت کاری یا  حداکثر ظرف 24 ساعت اول بستری</a:t>
            </a:r>
          </a:p>
        </p:txBody>
      </p:sp>
      <p:sp>
        <p:nvSpPr>
          <p:cNvPr id="9" name="Rectangle 8"/>
          <p:cNvSpPr/>
          <p:nvPr/>
        </p:nvSpPr>
        <p:spPr>
          <a:xfrm>
            <a:off x="5637124" y="2371411"/>
            <a:ext cx="5737609" cy="71343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solidFill>
                  <a:schemeClr val="tx1"/>
                </a:solidFill>
              </a:rPr>
              <a:t>دربیماران </a:t>
            </a:r>
            <a:r>
              <a:rPr lang="fa-IR" sz="1200" b="1" dirty="0" smtClean="0">
                <a:solidFill>
                  <a:srgbClr val="FF0000"/>
                </a:solidFill>
              </a:rPr>
              <a:t>با اقامت بیش از 12 ساعت در اورژانس </a:t>
            </a:r>
            <a:r>
              <a:rPr lang="fa-IR" sz="1200" b="1" dirty="0" smtClean="0">
                <a:solidFill>
                  <a:schemeClr val="tx1"/>
                </a:solidFill>
              </a:rPr>
              <a:t>انجام ارزیابی اولیه بر اساس فرم الزامی است</a:t>
            </a:r>
            <a:r>
              <a:rPr lang="fa-IR" sz="1200" b="1" dirty="0" smtClean="0"/>
              <a:t>.</a:t>
            </a:r>
          </a:p>
        </p:txBody>
      </p:sp>
      <p:sp>
        <p:nvSpPr>
          <p:cNvPr id="10" name="Rectangle 9"/>
          <p:cNvSpPr/>
          <p:nvPr/>
        </p:nvSpPr>
        <p:spPr>
          <a:xfrm>
            <a:off x="5617029" y="3215473"/>
            <a:ext cx="5747657" cy="87420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solidFill>
                  <a:schemeClr val="tx1"/>
                </a:solidFill>
              </a:rPr>
              <a:t>در بخش اورژانس ملاک ارزیابی تریاژاست نیاز به ارزیابی جامع نیست</a:t>
            </a:r>
          </a:p>
          <a:p>
            <a:pPr algn="r" rtl="1"/>
            <a:r>
              <a:rPr lang="fa-IR" sz="1200" b="1" dirty="0" smtClean="0">
                <a:solidFill>
                  <a:schemeClr val="tx1"/>
                </a:solidFill>
              </a:rPr>
              <a:t> در طی  شش ساعت اولیه اقامت در اورژانس با توجه به میزان وخامت حال عمومی بیمار   بررسی وضعیت هوشیاری ،جسمی،روحی و روانی وعوامل تهدید کننده ایمنی بیمار/برنامه ریزی اقدامات و مراقبت پرستاری/آن الزامی است.</a:t>
            </a:r>
          </a:p>
          <a:p>
            <a:pPr algn="r" rtl="1"/>
            <a:r>
              <a:rPr lang="fa-IR" sz="1200" b="1" dirty="0" smtClean="0">
                <a:solidFill>
                  <a:schemeClr val="tx1"/>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buClr>
                <a:srgbClr val="FF3300"/>
              </a:buClr>
              <a:buFont typeface="Wingdings" pitchFamily="2" charset="2"/>
              <a:buChar char="v"/>
            </a:pPr>
            <a:r>
              <a:rPr lang="fa-IR" sz="1800" b="1" dirty="0" smtClean="0">
                <a:cs typeface="B Zar" pitchFamily="2" charset="-78"/>
              </a:rPr>
              <a:t>ب-1-2- 2انجام ارزیابی اولیه پزشکی -طراحی وهدایت(تدوین) برنامه مراقبت و درمان بیماران توسط </a:t>
            </a:r>
            <a:r>
              <a:rPr lang="fa-IR" sz="1800" b="1" dirty="0" smtClean="0">
                <a:solidFill>
                  <a:srgbClr val="FF0000"/>
                </a:solidFill>
                <a:cs typeface="B Zar" pitchFamily="2" charset="-78"/>
              </a:rPr>
              <a:t>پزشکان</a:t>
            </a:r>
            <a:r>
              <a:rPr lang="fa-IR" sz="1800" b="1" dirty="0" smtClean="0">
                <a:cs typeface="B Zar" pitchFamily="2" charset="-78"/>
              </a:rPr>
              <a:t> معالج و پزشکان ذیصلاح</a:t>
            </a:r>
            <a:endParaRPr lang="en-US" sz="1800" dirty="0">
              <a:cs typeface="B Zar" pitchFamily="2" charset="-78"/>
            </a:endParaRPr>
          </a:p>
        </p:txBody>
      </p:sp>
      <p:sp>
        <p:nvSpPr>
          <p:cNvPr id="6" name="Text Placeholder 5"/>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519165" y="1230330"/>
            <a:ext cx="5386917" cy="4939358"/>
          </a:xfrm>
        </p:spPr>
        <p:txBody>
          <a:bodyPr>
            <a:normAutofit fontScale="92500" lnSpcReduction="10000"/>
          </a:bodyPr>
          <a:lstStyle/>
          <a:p>
            <a:pPr algn="ctr" rtl="1">
              <a:buClr>
                <a:srgbClr val="FF3300"/>
              </a:buClr>
              <a:buFont typeface="Wingdings" pitchFamily="2" charset="2"/>
              <a:buChar char="v"/>
            </a:pPr>
            <a:endParaRPr lang="fa-IR" sz="1200" dirty="0" smtClean="0">
              <a:cs typeface="B Zar" pitchFamily="2" charset="-78"/>
            </a:endParaRPr>
          </a:p>
          <a:p>
            <a:pPr algn="ctr" rtl="1">
              <a:buClr>
                <a:srgbClr val="FF3300"/>
              </a:buClr>
              <a:buFont typeface="Wingdings" pitchFamily="2" charset="2"/>
              <a:buChar char="v"/>
            </a:pPr>
            <a:endParaRPr lang="fa-IR" sz="1200" dirty="0" smtClean="0">
              <a:cs typeface="B Zar" pitchFamily="2" charset="-78"/>
            </a:endParaRPr>
          </a:p>
          <a:p>
            <a:pP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r>
              <a:rPr lang="fa-IR" sz="1200" dirty="0" smtClean="0">
                <a:cs typeface="B Zar" pitchFamily="2" charset="-78"/>
              </a:rPr>
              <a:t>تعیین و ابلاغ محدوده زمانی ارزیابی اولیه پزشکی (بدوورود) بر اساس سطوح مختلف تریاژ و شرایط بیماران-اورژانس،پرخطر ،آسیب پذیرتوسط ریئس/مدیرعامل با مشاوره با مسئول فنی مرکز </a:t>
            </a: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شواهد رعایت محدوده زمانی ارزیابی اولیه پزشکی</a:t>
            </a:r>
          </a:p>
          <a:p>
            <a:pPr algn="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 مستندسازی صحیح </a:t>
            </a:r>
            <a:r>
              <a:rPr lang="fa-IR" sz="1200" dirty="0" smtClean="0">
                <a:cs typeface="B Zar" pitchFamily="2" charset="-78"/>
              </a:rPr>
              <a:t>فرم شرح حال  توسط پزشک </a:t>
            </a:r>
            <a:r>
              <a:rPr lang="fa-IR" sz="1200" b="1" dirty="0" smtClean="0">
                <a:cs typeface="B Zar" pitchFamily="2" charset="-78"/>
              </a:rPr>
              <a:t> </a:t>
            </a:r>
          </a:p>
          <a:p>
            <a:pPr algn="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r>
              <a:rPr lang="fa-IR" sz="1200" dirty="0" smtClean="0">
                <a:solidFill>
                  <a:srgbClr val="FF0000"/>
                </a:solidFill>
                <a:cs typeface="B Zar" pitchFamily="2" charset="-78"/>
              </a:rPr>
              <a:t>تکمیل بخش تاریخچه فعلی،گذشته،سابقه خانوادگی،تاریخچه دارویی،معاینه سیستم بدن،جزئیات مرتبط با ضایعه،ثبت      تشخیص افتراقی </a:t>
            </a:r>
            <a:r>
              <a:rPr lang="fa-IR" sz="1200" dirty="0" smtClean="0">
                <a:cs typeface="B Zar" pitchFamily="2" charset="-78"/>
              </a:rPr>
              <a:t>مهر و امضاء پزشک</a:t>
            </a:r>
            <a:r>
              <a:rPr lang="fa-IR" sz="1200" dirty="0" smtClean="0">
                <a:solidFill>
                  <a:srgbClr val="FF0000"/>
                </a:solidFill>
                <a:cs typeface="B Zar" pitchFamily="2" charset="-78"/>
              </a:rPr>
              <a:t>(ثبت ساعت اخذ شرح حال)</a:t>
            </a:r>
            <a:r>
              <a:rPr lang="fa-IR" sz="1200" dirty="0" smtClean="0">
                <a:cs typeface="B Zar" pitchFamily="2" charset="-78"/>
              </a:rPr>
              <a:t>/</a:t>
            </a: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r>
              <a:rPr lang="fa-IR" sz="1200" b="1" dirty="0" smtClean="0">
                <a:cs typeface="B Zar" pitchFamily="2" charset="-78"/>
              </a:rPr>
              <a:t>شواهد ثبت ومستندسازی </a:t>
            </a:r>
            <a:r>
              <a:rPr lang="fa-IR" sz="1200" dirty="0" smtClean="0">
                <a:cs typeface="B Zar" pitchFamily="2" charset="-78"/>
              </a:rPr>
              <a:t>دستورات تشخیصی ،درمانی،مراقبتی،تسکینی  و آرامبخشی توسط پزشک معالج ولحاظ نتایج ارزیابی های پزشکی در برگه دستورات پزشک </a:t>
            </a: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endParaRPr lang="fa-IR" sz="1200" dirty="0" smtClean="0">
              <a:cs typeface="B Zar" pitchFamily="2" charset="-78"/>
            </a:endParaRPr>
          </a:p>
          <a:p>
            <a:pPr algn="r" rtl="1">
              <a:buClr>
                <a:srgbClr val="FF3300"/>
              </a:buClr>
              <a:buFont typeface="Wingdings" pitchFamily="2" charset="2"/>
              <a:buChar char="v"/>
            </a:pPr>
            <a:r>
              <a:rPr lang="fa-IR" sz="1200" dirty="0" smtClean="0">
                <a:cs typeface="B Zar" pitchFamily="2" charset="-78"/>
              </a:rPr>
              <a:t>ارائه طرح مراقبتی و درمانی پیشنهادی پزشک به بیمار/خانواده/بستگان قانونی وجلب مشارکت آنها</a:t>
            </a:r>
          </a:p>
          <a:p>
            <a:pPr algn="r" rtl="1">
              <a:buClr>
                <a:srgbClr val="FF3300"/>
              </a:buClr>
              <a:buFont typeface="Wingdings" pitchFamily="2" charset="2"/>
              <a:buChar char="v"/>
            </a:pPr>
            <a:r>
              <a:rPr lang="fa-IR" sz="1200" dirty="0" smtClean="0">
                <a:cs typeface="B Zar" pitchFamily="2" charset="-78"/>
              </a:rPr>
              <a:t>اجرای برنامه مراقبت و درمان توسط پزشک معالج</a:t>
            </a:r>
          </a:p>
          <a:p>
            <a:pPr algn="r" rtl="1">
              <a:buClr>
                <a:srgbClr val="FF3300"/>
              </a:buClr>
              <a:buFont typeface="Wingdings" pitchFamily="2" charset="2"/>
              <a:buChar char="v"/>
            </a:pPr>
            <a:endParaRPr lang="fa-IR" sz="1200" dirty="0" smtClean="0">
              <a:cs typeface="B Zar" pitchFamily="2" charset="-78"/>
            </a:endParaRPr>
          </a:p>
          <a:p>
            <a:pPr rtl="1">
              <a:buClr>
                <a:srgbClr val="FF3300"/>
              </a:buClr>
              <a:buFont typeface="Wingdings" pitchFamily="2" charset="2"/>
              <a:buChar char="v"/>
            </a:pPr>
            <a:endParaRPr lang="fa-IR" sz="1200" b="1" dirty="0" smtClean="0">
              <a:cs typeface="B Zar" pitchFamily="2" charset="-78"/>
            </a:endParaRPr>
          </a:p>
          <a:p>
            <a:pPr algn="r" rtl="1">
              <a:buClr>
                <a:srgbClr val="FF3300"/>
              </a:buClr>
              <a:buFont typeface="Wingdings" pitchFamily="2" charset="2"/>
              <a:buChar char="v"/>
            </a:pPr>
            <a:r>
              <a:rPr lang="fa-IR" sz="1200" dirty="0" smtClean="0">
                <a:cs typeface="B Zar" pitchFamily="2" charset="-78"/>
              </a:rPr>
              <a:t>شواهد ویزیت بیمار اورژانس و پرخطر توسط سرویس تخصصی مربوطه همزمان با ارائه اقدامات درمانی ضروری شامل متخصص مقیم یاآنکال /دستیار ارشد تخصصی همان شیفت</a:t>
            </a:r>
            <a:endParaRPr lang="en-US" sz="1200" dirty="0" smtClean="0">
              <a:cs typeface="B Zar" pitchFamily="2" charset="-78"/>
            </a:endParaRPr>
          </a:p>
          <a:p>
            <a:pPr algn="r" rtl="1">
              <a:buClr>
                <a:srgbClr val="FF3300"/>
              </a:buClr>
              <a:buFont typeface="Wingdings" pitchFamily="2" charset="2"/>
              <a:buChar char="v"/>
            </a:pPr>
            <a:endParaRPr lang="fa-IR" sz="1200" b="1" dirty="0" smtClean="0">
              <a:cs typeface="B Zar" pitchFamily="2" charset="-78"/>
            </a:endParaRPr>
          </a:p>
          <a:p>
            <a:pPr rtl="1">
              <a:buClr>
                <a:srgbClr val="FF3300"/>
              </a:buClr>
              <a:buFont typeface="Wingdings" pitchFamily="2" charset="2"/>
              <a:buChar char="v"/>
            </a:pPr>
            <a:endParaRPr lang="fa-IR" sz="1200" b="1" dirty="0" smtClean="0">
              <a:cs typeface="B Zar" pitchFamily="2" charset="-78"/>
            </a:endParaRPr>
          </a:p>
          <a:p>
            <a:pPr rtl="1">
              <a:buClr>
                <a:srgbClr val="FF3300"/>
              </a:buClr>
              <a:buFont typeface="Wingdings" pitchFamily="2" charset="2"/>
              <a:buChar char="v"/>
            </a:pPr>
            <a:endParaRPr lang="fa-IR" sz="1200" b="1" dirty="0" smtClean="0">
              <a:cs typeface="B Zar" pitchFamily="2" charset="-78"/>
            </a:endParaRPr>
          </a:p>
          <a:p>
            <a:pPr algn="ctr" rtl="1">
              <a:buClr>
                <a:srgbClr val="FF3300"/>
              </a:buClr>
              <a:buFont typeface="Wingdings" pitchFamily="2" charset="2"/>
              <a:buChar char="v"/>
            </a:pPr>
            <a:endParaRPr lang="fa-IR" sz="1200" b="1" dirty="0" smtClean="0">
              <a:cs typeface="B Zar" pitchFamily="2" charset="-78"/>
            </a:endParaRPr>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sp>
        <p:nvSpPr>
          <p:cNvPr id="4" name="Oval 3"/>
          <p:cNvSpPr/>
          <p:nvPr/>
        </p:nvSpPr>
        <p:spPr>
          <a:xfrm>
            <a:off x="8084934" y="1883782"/>
            <a:ext cx="2589765" cy="969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t>انجام ارزیابی اولیه پزشکی بیمار در محدوده زمانی تعیین شده</a:t>
            </a:r>
            <a:endParaRPr lang="en-US" sz="1200" dirty="0"/>
          </a:p>
        </p:txBody>
      </p:sp>
      <p:sp>
        <p:nvSpPr>
          <p:cNvPr id="5" name="Oval 4"/>
          <p:cNvSpPr/>
          <p:nvPr/>
        </p:nvSpPr>
        <p:spPr>
          <a:xfrm>
            <a:off x="8210934" y="3833841"/>
            <a:ext cx="2373330" cy="999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b="1" dirty="0" smtClean="0"/>
              <a:t>مستندسازی نتایج و برنامه ریزی مراقبتی/اجرای مراقبت ودرمان</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Clr>
                <a:srgbClr val="FF3300"/>
              </a:buClr>
              <a:buFont typeface="Wingdings" pitchFamily="2" charset="2"/>
              <a:buChar char="v"/>
            </a:pPr>
            <a:endParaRPr lang="en-US">
              <a:cs typeface="B Zar" pitchFamily="2" charset="-78"/>
            </a:endParaRPr>
          </a:p>
        </p:txBody>
      </p:sp>
      <p:sp>
        <p:nvSpPr>
          <p:cNvPr id="6" name="Text Placeholder 5"/>
          <p:cNvSpPr>
            <a:spLocks noGrp="1"/>
          </p:cNvSpPr>
          <p:nvPr>
            <p:ph type="body" idx="1"/>
          </p:nvPr>
        </p:nvSpPr>
        <p:spPr/>
        <p:txBody>
          <a:bodyPr/>
          <a:lstStyle/>
          <a:p>
            <a:endParaRPr lang="en-US"/>
          </a:p>
        </p:txBody>
      </p:sp>
      <p:sp>
        <p:nvSpPr>
          <p:cNvPr id="7" name="Text Placeholder 6"/>
          <p:cNvSpPr>
            <a:spLocks noGrp="1"/>
          </p:cNvSpPr>
          <p:nvPr>
            <p:ph type="body" sz="quarter" idx="3"/>
          </p:nvPr>
        </p:nvSpPr>
        <p:spPr/>
        <p:txBody>
          <a:bodyPr>
            <a:normAutofit fontScale="92500"/>
          </a:bodyPr>
          <a:lstStyle/>
          <a:p>
            <a:pPr algn="r">
              <a:buClr>
                <a:srgbClr val="FF3300"/>
              </a:buClr>
              <a:buFont typeface="Wingdings" pitchFamily="2" charset="2"/>
              <a:buChar char="v"/>
            </a:pPr>
            <a:r>
              <a:rPr lang="fa-IR" dirty="0" smtClean="0">
                <a:cs typeface="B Zar" pitchFamily="2" charset="-78"/>
              </a:rPr>
              <a:t>(محدوده  زمانی  ارزیابی (ویزیت) پزشکی بیمار</a:t>
            </a:r>
            <a:endParaRPr lang="en-US" dirty="0">
              <a:cs typeface="B Zar" pitchFamily="2" charset="-78"/>
            </a:endParaRPr>
          </a:p>
        </p:txBody>
      </p:sp>
      <p:graphicFrame>
        <p:nvGraphicFramePr>
          <p:cNvPr id="9" name="Content Placeholder 8"/>
          <p:cNvGraphicFramePr>
            <a:graphicFrameLocks noGrp="1"/>
          </p:cNvGraphicFramePr>
          <p:nvPr>
            <p:ph sz="quarter" idx="4"/>
          </p:nvPr>
        </p:nvGraphicFramePr>
        <p:xfrm>
          <a:off x="5144756" y="2174875"/>
          <a:ext cx="6437644" cy="3921760"/>
        </p:xfrm>
        <a:graphic>
          <a:graphicData uri="http://schemas.openxmlformats.org/drawingml/2006/table">
            <a:tbl>
              <a:tblPr firstRow="1" bandRow="1">
                <a:tableStyleId>{5C22544A-7EE6-4342-B048-85BDC9FD1C3A}</a:tableStyleId>
              </a:tblPr>
              <a:tblGrid>
                <a:gridCol w="2451798">
                  <a:extLst>
                    <a:ext uri="{9D8B030D-6E8A-4147-A177-3AD203B41FA5}">
                      <a16:colId xmlns:a16="http://schemas.microsoft.com/office/drawing/2014/main" val="20000"/>
                    </a:ext>
                  </a:extLst>
                </a:gridCol>
                <a:gridCol w="3985846">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algn="r"/>
                      <a:endParaRPr lang="en-US" dirty="0"/>
                    </a:p>
                  </a:txBody>
                  <a:tcPr/>
                </a:tc>
                <a:extLst>
                  <a:ext uri="{0D108BD9-81ED-4DB2-BD59-A6C34878D82A}">
                    <a16:rowId xmlns:a16="http://schemas.microsoft.com/office/drawing/2014/main" val="10000"/>
                  </a:ext>
                </a:extLst>
              </a:tr>
              <a:tr h="370840">
                <a:tc>
                  <a:txBody>
                    <a:bodyPr/>
                    <a:lstStyle/>
                    <a:p>
                      <a:pPr algn="ctr"/>
                      <a:r>
                        <a:rPr lang="fa-IR" sz="1400" dirty="0" smtClean="0"/>
                        <a:t>بنا بر سطح تریاژ</a:t>
                      </a:r>
                      <a:endParaRPr lang="en-US" sz="1400" dirty="0"/>
                    </a:p>
                  </a:txBody>
                  <a:tcPr/>
                </a:tc>
                <a:tc>
                  <a:txBody>
                    <a:bodyPr/>
                    <a:lstStyle/>
                    <a:p>
                      <a:pPr algn="r"/>
                      <a:r>
                        <a:rPr lang="fa-IR" sz="1400" dirty="0" smtClean="0"/>
                        <a:t>اولین</a:t>
                      </a:r>
                      <a:r>
                        <a:rPr lang="fa-IR" sz="1400" baseline="0" dirty="0" smtClean="0"/>
                        <a:t> ارزیابی بیمار در اورژانس توسط پزشک مقیم</a:t>
                      </a:r>
                      <a:endParaRPr lang="en-US" sz="1400" dirty="0"/>
                    </a:p>
                  </a:txBody>
                  <a:tcPr/>
                </a:tc>
                <a:extLst>
                  <a:ext uri="{0D108BD9-81ED-4DB2-BD59-A6C34878D82A}">
                    <a16:rowId xmlns:a16="http://schemas.microsoft.com/office/drawing/2014/main" val="10001"/>
                  </a:ext>
                </a:extLst>
              </a:tr>
              <a:tr h="370840">
                <a:tc>
                  <a:txBody>
                    <a:bodyPr/>
                    <a:lstStyle/>
                    <a:p>
                      <a:pPr algn="ctr"/>
                      <a:r>
                        <a:rPr lang="fa-IR" sz="1400" dirty="0" smtClean="0"/>
                        <a:t>درعرض 30 دقیقه</a:t>
                      </a:r>
                      <a:endParaRPr lang="en-US" sz="1400" dirty="0"/>
                    </a:p>
                  </a:txBody>
                  <a:tcPr/>
                </a:tc>
                <a:tc>
                  <a:txBody>
                    <a:bodyPr/>
                    <a:lstStyle/>
                    <a:p>
                      <a:pPr algn="r"/>
                      <a:r>
                        <a:rPr lang="fa-IR" sz="1400" dirty="0" smtClean="0"/>
                        <a:t>حضور پزشک آنکال  بربالین بیماردر شرایط اورژانس </a:t>
                      </a:r>
                      <a:r>
                        <a:rPr lang="en-US" sz="1400" dirty="0" smtClean="0"/>
                        <a:t>emergent</a:t>
                      </a:r>
                      <a:endParaRPr lang="en-US" sz="1400" dirty="0"/>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400" dirty="0" smtClean="0"/>
                        <a:t>درعرض 20 دقیقه</a:t>
                      </a:r>
                      <a:endParaRPr lang="en-US" sz="1400" dirty="0" smtClean="0"/>
                    </a:p>
                    <a:p>
                      <a:pPr algn="ctr"/>
                      <a:endParaRPr lang="en-US" sz="14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400" dirty="0" smtClean="0"/>
                        <a:t>حضور پزشک آنکال  زنان  بربالین بیماردر شرایط اورژانس </a:t>
                      </a:r>
                      <a:r>
                        <a:rPr lang="en-US" sz="1400" dirty="0" smtClean="0"/>
                        <a:t>emergent</a:t>
                      </a:r>
                    </a:p>
                    <a:p>
                      <a:endParaRPr lang="en-US" sz="1400" dirty="0"/>
                    </a:p>
                  </a:txBody>
                  <a:tcPr/>
                </a:tc>
                <a:extLst>
                  <a:ext uri="{0D108BD9-81ED-4DB2-BD59-A6C34878D82A}">
                    <a16:rowId xmlns:a16="http://schemas.microsoft.com/office/drawing/2014/main" val="10003"/>
                  </a:ext>
                </a:extLst>
              </a:tr>
              <a:tr h="370840">
                <a:tc>
                  <a:txBody>
                    <a:bodyPr/>
                    <a:lstStyle/>
                    <a:p>
                      <a:pPr algn="ctr"/>
                      <a:r>
                        <a:rPr lang="fa-IR" sz="1400" dirty="0" smtClean="0"/>
                        <a:t>در عرض 2ساعت</a:t>
                      </a:r>
                      <a:endParaRPr lang="en-US" sz="1400" dirty="0"/>
                    </a:p>
                  </a:txBody>
                  <a:tcPr/>
                </a:tc>
                <a:tc>
                  <a:txBody>
                    <a:bodyPr/>
                    <a:lstStyle/>
                    <a:p>
                      <a:pPr algn="r"/>
                      <a:r>
                        <a:rPr lang="en-US" sz="1400" dirty="0" smtClean="0"/>
                        <a:t>urgent</a:t>
                      </a:r>
                      <a:r>
                        <a:rPr lang="fa-IR" sz="1400" dirty="0" smtClean="0"/>
                        <a:t>حضور پزشک آنکال  بربالین بیماردر شرایط فوری </a:t>
                      </a:r>
                      <a:endParaRPr lang="en-US" sz="1400" dirty="0"/>
                    </a:p>
                  </a:txBody>
                  <a:tcPr/>
                </a:tc>
                <a:extLst>
                  <a:ext uri="{0D108BD9-81ED-4DB2-BD59-A6C34878D82A}">
                    <a16:rowId xmlns:a16="http://schemas.microsoft.com/office/drawing/2014/main" val="10004"/>
                  </a:ext>
                </a:extLst>
              </a:tr>
              <a:tr h="370840">
                <a:tc>
                  <a:txBody>
                    <a:bodyPr/>
                    <a:lstStyle/>
                    <a:p>
                      <a:pPr algn="ctr"/>
                      <a:r>
                        <a:rPr lang="fa-IR" sz="1400" dirty="0" smtClean="0"/>
                        <a:t>در عرض 4 ساعت</a:t>
                      </a:r>
                    </a:p>
                    <a:p>
                      <a:pPr algn="ctr"/>
                      <a:r>
                        <a:rPr lang="fa-IR" sz="1200" dirty="0" smtClean="0">
                          <a:solidFill>
                            <a:srgbClr val="FF0000"/>
                          </a:solidFill>
                        </a:rPr>
                        <a:t>بدون تاخیر در ارائه سایر فرآیندهای ارائه خدمت به بیمار از جمله انتقال بیمار </a:t>
                      </a:r>
                      <a:endParaRPr lang="en-US" sz="1200" dirty="0">
                        <a:solidFill>
                          <a:srgbClr val="FF0000"/>
                        </a:solidFill>
                      </a:endParaRPr>
                    </a:p>
                  </a:txBody>
                  <a:tcPr/>
                </a:tc>
                <a:tc>
                  <a:txBody>
                    <a:bodyPr/>
                    <a:lstStyle/>
                    <a:p>
                      <a:pPr algn="r"/>
                      <a:r>
                        <a:rPr lang="en-US" sz="1200" dirty="0" smtClean="0"/>
                        <a:t>non urgent</a:t>
                      </a:r>
                      <a:r>
                        <a:rPr lang="fa-IR" sz="1200" dirty="0" smtClean="0"/>
                        <a:t> حضور پزشک آنکال  بربالین بیماردر شرایط غیرفوری</a:t>
                      </a:r>
                      <a:endParaRPr lang="en-US" sz="1200" dirty="0"/>
                    </a:p>
                  </a:txBody>
                  <a:tcPr/>
                </a:tc>
                <a:extLst>
                  <a:ext uri="{0D108BD9-81ED-4DB2-BD59-A6C34878D82A}">
                    <a16:rowId xmlns:a16="http://schemas.microsoft.com/office/drawing/2014/main" val="10005"/>
                  </a:ext>
                </a:extLst>
              </a:tr>
              <a:tr h="370840">
                <a:tc>
                  <a:txBody>
                    <a:bodyPr/>
                    <a:lstStyle/>
                    <a:p>
                      <a:pPr algn="ctr"/>
                      <a:r>
                        <a:rPr lang="fa-IR" sz="1400" dirty="0" smtClean="0"/>
                        <a:t>بلافاصله بعد ازویزیت بیمار</a:t>
                      </a:r>
                      <a:endParaRPr lang="en-US" sz="1400" dirty="0"/>
                    </a:p>
                  </a:txBody>
                  <a:tcPr/>
                </a:tc>
                <a:tc>
                  <a:txBody>
                    <a:bodyPr/>
                    <a:lstStyle/>
                    <a:p>
                      <a:pPr algn="r"/>
                      <a:r>
                        <a:rPr lang="fa-IR" sz="1400" dirty="0" smtClean="0"/>
                        <a:t>زمان درج شرح حال بیمار توسط پزشک</a:t>
                      </a:r>
                      <a:endParaRPr lang="en-US" sz="1400" dirty="0"/>
                    </a:p>
                  </a:txBody>
                  <a:tcPr/>
                </a:tc>
                <a:extLst>
                  <a:ext uri="{0D108BD9-81ED-4DB2-BD59-A6C34878D82A}">
                    <a16:rowId xmlns:a16="http://schemas.microsoft.com/office/drawing/2014/main" val="10006"/>
                  </a:ext>
                </a:extLst>
              </a:tr>
              <a:tr h="370840">
                <a:tc>
                  <a:txBody>
                    <a:bodyPr/>
                    <a:lstStyle/>
                    <a:p>
                      <a:pPr algn="ctr"/>
                      <a:r>
                        <a:rPr lang="fa-IR" sz="1400" dirty="0" smtClean="0"/>
                        <a:t>در عرض 6 ساعت اولیه</a:t>
                      </a:r>
                    </a:p>
                    <a:p>
                      <a:pPr algn="ctr"/>
                      <a:r>
                        <a:rPr lang="fa-IR" sz="1400" dirty="0" smtClean="0">
                          <a:solidFill>
                            <a:srgbClr val="FF0000"/>
                          </a:solidFill>
                        </a:rPr>
                        <a:t>با توجه به حال عمومی بیمار </a:t>
                      </a:r>
                      <a:endParaRPr lang="en-US" sz="1400" dirty="0">
                        <a:solidFill>
                          <a:srgbClr val="FF0000"/>
                        </a:solidFill>
                      </a:endParaRPr>
                    </a:p>
                  </a:txBody>
                  <a:tcPr/>
                </a:tc>
                <a:tc>
                  <a:txBody>
                    <a:bodyPr/>
                    <a:lstStyle/>
                    <a:p>
                      <a:pPr algn="r"/>
                      <a:r>
                        <a:rPr lang="fa-IR" sz="1400" dirty="0" smtClean="0"/>
                        <a:t>ارزیابی خدمات تسکینی ،درمانی ،تغذیهای ،مددکاری اجتماعی،ارتقاء سلامت </a:t>
                      </a:r>
                      <a:endParaRPr lang="en-US" sz="1400" dirty="0"/>
                    </a:p>
                  </a:txBody>
                  <a:tcPr/>
                </a:tc>
                <a:extLst>
                  <a:ext uri="{0D108BD9-81ED-4DB2-BD59-A6C34878D82A}">
                    <a16:rowId xmlns:a16="http://schemas.microsoft.com/office/drawing/2014/main" val="10007"/>
                  </a:ext>
                </a:extLst>
              </a:tr>
            </a:tbl>
          </a:graphicData>
        </a:graphic>
      </p:graphicFrame>
      <p:pic>
        <p:nvPicPr>
          <p:cNvPr id="1027" name="Picture 3"/>
          <p:cNvPicPr>
            <a:picLocks noGrp="1" noChangeAspect="1" noChangeArrowheads="1"/>
          </p:cNvPicPr>
          <p:nvPr>
            <p:ph sz="half" idx="2"/>
          </p:nvPr>
        </p:nvPicPr>
        <p:blipFill>
          <a:blip r:embed="rId2" cstate="print"/>
          <a:srcRect/>
          <a:stretch>
            <a:fillRect/>
          </a:stretch>
        </p:blipFill>
        <p:spPr bwMode="auto">
          <a:xfrm>
            <a:off x="1684285" y="2174875"/>
            <a:ext cx="3237017" cy="395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Clr>
                <a:srgbClr val="FF3300"/>
              </a:buClr>
              <a:buFont typeface="Wingdings" pitchFamily="2" charset="2"/>
              <a:buChar char="v"/>
            </a:pPr>
            <a:r>
              <a:rPr lang="fa-IR" sz="2000" b="1" dirty="0" smtClean="0">
                <a:solidFill>
                  <a:srgbClr val="FF0000"/>
                </a:solidFill>
                <a:cs typeface="B Zar" pitchFamily="2" charset="-78"/>
              </a:rPr>
              <a:t>ب-1-3 ارائه مراقبت پرستاری بصورت ایمن و بدون وقفه</a:t>
            </a:r>
            <a:endParaRPr lang="en-US" sz="2000" dirty="0">
              <a:solidFill>
                <a:srgbClr val="FF0000"/>
              </a:solidFill>
              <a:cs typeface="B Zar" pitchFamily="2" charset="-78"/>
            </a:endParaRPr>
          </a:p>
        </p:txBody>
      </p:sp>
      <p:sp>
        <p:nvSpPr>
          <p:cNvPr id="3" name="Text Placeholder 2"/>
          <p:cNvSpPr>
            <a:spLocks noGrp="1"/>
          </p:cNvSpPr>
          <p:nvPr>
            <p:ph type="body" idx="1"/>
          </p:nvPr>
        </p:nvSpPr>
        <p:spPr>
          <a:xfrm>
            <a:off x="331596" y="1535113"/>
            <a:ext cx="5664921" cy="639762"/>
          </a:xfrm>
          <a:solidFill>
            <a:schemeClr val="accent5">
              <a:lumMod val="40000"/>
              <a:lumOff val="60000"/>
            </a:schemeClr>
          </a:solidFill>
        </p:spPr>
        <p:txBody>
          <a:bodyPr>
            <a:normAutofit fontScale="92500" lnSpcReduction="20000"/>
          </a:bodyPr>
          <a:lstStyle/>
          <a:p>
            <a:pPr algn="r" rtl="1">
              <a:buClr>
                <a:srgbClr val="FF3300"/>
              </a:buClr>
              <a:buFont typeface="Wingdings" pitchFamily="2" charset="2"/>
              <a:buChar char="v"/>
            </a:pPr>
            <a:r>
              <a:rPr lang="fa-IR" dirty="0" smtClean="0">
                <a:cs typeface="B Zar" pitchFamily="2" charset="-78"/>
              </a:rPr>
              <a:t>ب-1-3- 2ارائه مراقبت پرستاری مستمر ،بدون وقفه ،ایمن مطابق سطح مراقبتی هر بیمار </a:t>
            </a:r>
            <a:endParaRPr lang="en-US" dirty="0">
              <a:cs typeface="B Zar" pitchFamily="2" charset="-78"/>
            </a:endParaRPr>
          </a:p>
        </p:txBody>
      </p:sp>
      <p:sp>
        <p:nvSpPr>
          <p:cNvPr id="4" name="Content Placeholder 3"/>
          <p:cNvSpPr>
            <a:spLocks noGrp="1"/>
          </p:cNvSpPr>
          <p:nvPr>
            <p:ph sz="half" idx="2"/>
          </p:nvPr>
        </p:nvSpPr>
        <p:spPr>
          <a:xfrm>
            <a:off x="321548" y="2174875"/>
            <a:ext cx="5674970" cy="3951288"/>
          </a:xfrm>
          <a:solidFill>
            <a:schemeClr val="accent5">
              <a:lumMod val="60000"/>
              <a:lumOff val="40000"/>
            </a:schemeClr>
          </a:solidFill>
        </p:spPr>
        <p:txBody>
          <a:bodyPr>
            <a:normAutofit fontScale="70000" lnSpcReduction="20000"/>
          </a:bodyPr>
          <a:lstStyle/>
          <a:p>
            <a:pPr algn="r" rtl="1">
              <a:buClr>
                <a:srgbClr val="FF3300"/>
              </a:buClr>
              <a:buFont typeface="Wingdings" pitchFamily="2" charset="2"/>
              <a:buChar char="v"/>
            </a:pPr>
            <a:r>
              <a:rPr lang="fa-IR" dirty="0" smtClean="0">
                <a:cs typeface="B Zar" pitchFamily="2" charset="-78"/>
              </a:rPr>
              <a:t>شواهد تامین وپایش </a:t>
            </a:r>
            <a:r>
              <a:rPr lang="fa-IR" dirty="0" smtClean="0">
                <a:solidFill>
                  <a:srgbClr val="FF0000"/>
                </a:solidFill>
                <a:cs typeface="B Zar" pitchFamily="2" charset="-78"/>
              </a:rPr>
              <a:t>حضور مستمر پرستار در طول شیفت برای هربیمار</a:t>
            </a:r>
            <a:r>
              <a:rPr lang="fa-IR" dirty="0" smtClean="0">
                <a:cs typeface="B Zar" pitchFamily="2" charset="-78"/>
              </a:rPr>
              <a:t> با تعریف </a:t>
            </a:r>
            <a:r>
              <a:rPr lang="fa-IR" b="1" dirty="0" smtClean="0">
                <a:cs typeface="B Zar" pitchFamily="2" charset="-78"/>
              </a:rPr>
              <a:t>پرستارجانشین درحین وقفه خدمتی</a:t>
            </a:r>
          </a:p>
          <a:p>
            <a:pPr algn="r" rtl="1">
              <a:buClr>
                <a:srgbClr val="FF3300"/>
              </a:buClr>
              <a:buFont typeface="Wingdings" pitchFamily="2" charset="2"/>
              <a:buChar char="v"/>
            </a:pPr>
            <a:r>
              <a:rPr lang="fa-IR" b="1" dirty="0" smtClean="0">
                <a:solidFill>
                  <a:srgbClr val="CC00FF"/>
                </a:solidFill>
                <a:cs typeface="B Zar" pitchFamily="2" charset="-78"/>
              </a:rPr>
              <a:t>مستند برنامه تقسیم کار و ثبت وقفه های خدمتی وجایگزینی نیرو</a:t>
            </a:r>
          </a:p>
          <a:p>
            <a:pPr algn="r" rtl="1">
              <a:buClr>
                <a:srgbClr val="FF3300"/>
              </a:buClr>
              <a:buFont typeface="Wingdings" pitchFamily="2" charset="2"/>
              <a:buChar char="v"/>
            </a:pPr>
            <a:r>
              <a:rPr lang="fa-IR" dirty="0" smtClean="0">
                <a:cs typeface="B Zar" pitchFamily="2" charset="-78"/>
              </a:rPr>
              <a:t>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مدیریت و کاهش واگذاری فرآیندهای غیر مرتبط پرستاری باهماهنگی تیم مدیریت اجرایی</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تحویل وتحول ایمن درون بخشی و بین بخشی بیماران با استفاده از مدیریت همپوشانی دوشیفت وگزارشدهی موثر وضعیت بیماران بر بالین با تکنیک مناسب مثل شیوه</a:t>
            </a:r>
            <a:r>
              <a:rPr lang="en-US" dirty="0" smtClean="0">
                <a:cs typeface="B Zar" pitchFamily="2" charset="-78"/>
              </a:rPr>
              <a:t>S BAR</a:t>
            </a:r>
            <a:r>
              <a:rPr lang="fa-IR" dirty="0" smtClean="0">
                <a:cs typeface="B Zar" pitchFamily="2" charset="-78"/>
              </a:rPr>
              <a:t> و مستندسازی آن</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r>
              <a:rPr lang="fa-IR" dirty="0" smtClean="0">
                <a:cs typeface="B Zar" pitchFamily="2" charset="-78"/>
              </a:rPr>
              <a:t>شواهد اجرای مراقبت استاندارد ایمن طبق اهداف برنامه مراقبتی(مدیریت صحیح اتصالات،....</a:t>
            </a:r>
            <a:endParaRPr lang="en-US"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
        <p:nvSpPr>
          <p:cNvPr id="5" name="Text Placeholder 4"/>
          <p:cNvSpPr>
            <a:spLocks noGrp="1"/>
          </p:cNvSpPr>
          <p:nvPr>
            <p:ph type="body" sz="quarter" idx="3"/>
          </p:nvPr>
        </p:nvSpPr>
        <p:spPr>
          <a:solidFill>
            <a:schemeClr val="accent6">
              <a:lumMod val="75000"/>
            </a:schemeClr>
          </a:solidFill>
        </p:spPr>
        <p:txBody>
          <a:bodyPr>
            <a:normAutofit fontScale="70000" lnSpcReduction="20000"/>
          </a:bodyPr>
          <a:lstStyle/>
          <a:p>
            <a:pPr algn="r" rtl="1">
              <a:buClr>
                <a:srgbClr val="FF3300"/>
              </a:buClr>
              <a:buFont typeface="Wingdings" pitchFamily="2" charset="2"/>
              <a:buChar char="v"/>
            </a:pPr>
            <a:r>
              <a:rPr lang="fa-IR" dirty="0" smtClean="0">
                <a:cs typeface="B Zar" pitchFamily="2" charset="-78"/>
              </a:rPr>
              <a:t>ب-1-3-1ارزیابی و مراقبت های پرستاری در هرنوبت کاری توسط پرستار معین برای هر بیمار (ارائه مراقبت موردی)</a:t>
            </a:r>
          </a:p>
        </p:txBody>
      </p:sp>
      <p:sp>
        <p:nvSpPr>
          <p:cNvPr id="6" name="Content Placeholder 5"/>
          <p:cNvSpPr>
            <a:spLocks noGrp="1"/>
          </p:cNvSpPr>
          <p:nvPr>
            <p:ph sz="quarter" idx="4"/>
          </p:nvPr>
        </p:nvSpPr>
        <p:spPr>
          <a:solidFill>
            <a:schemeClr val="accent6">
              <a:lumMod val="40000"/>
              <a:lumOff val="60000"/>
            </a:schemeClr>
          </a:solidFill>
        </p:spPr>
        <p:txBody>
          <a:bodyPr>
            <a:normAutofit/>
          </a:bodyPr>
          <a:lstStyle/>
          <a:p>
            <a:pPr algn="r" rtl="1">
              <a:buClr>
                <a:srgbClr val="FF3300"/>
              </a:buClr>
              <a:buFont typeface="Wingdings" pitchFamily="2" charset="2"/>
              <a:buChar char="v"/>
            </a:pPr>
            <a:r>
              <a:rPr lang="fa-IR" dirty="0" smtClean="0">
                <a:cs typeface="B Zar" pitchFamily="2" charset="-78"/>
              </a:rPr>
              <a:t>وجود شواهد برنامه </a:t>
            </a:r>
            <a:r>
              <a:rPr lang="fa-IR" dirty="0" smtClean="0">
                <a:solidFill>
                  <a:srgbClr val="FF0000"/>
                </a:solidFill>
                <a:cs typeface="B Zar" pitchFamily="2" charset="-78"/>
              </a:rPr>
              <a:t>تقسیم کار موردی </a:t>
            </a:r>
            <a:r>
              <a:rPr lang="fa-IR" dirty="0" smtClean="0">
                <a:cs typeface="B Zar" pitchFamily="2" charset="-78"/>
              </a:rPr>
              <a:t>و </a:t>
            </a:r>
            <a:r>
              <a:rPr lang="fa-IR" dirty="0" smtClean="0">
                <a:solidFill>
                  <a:srgbClr val="FF0000"/>
                </a:solidFill>
                <a:cs typeface="B Zar" pitchFamily="2" charset="-78"/>
              </a:rPr>
              <a:t>متوازن</a:t>
            </a:r>
            <a:r>
              <a:rPr lang="fa-IR" dirty="0" smtClean="0">
                <a:cs typeface="B Zar" pitchFamily="2" charset="-78"/>
              </a:rPr>
              <a:t> بیماران بین پرستاران یک شیفت براساس سطح مراقبتی بیماران</a:t>
            </a:r>
          </a:p>
          <a:p>
            <a:pPr algn="r" rtl="1">
              <a:buClr>
                <a:srgbClr val="FF3300"/>
              </a:buClr>
              <a:buFont typeface="Wingdings" pitchFamily="2" charset="2"/>
              <a:buChar char="v"/>
            </a:pPr>
            <a:r>
              <a:rPr lang="fa-IR" sz="1600" dirty="0" smtClean="0">
                <a:solidFill>
                  <a:srgbClr val="CC00FF"/>
                </a:solidFill>
                <a:cs typeface="B Zar" pitchFamily="2" charset="-78"/>
              </a:rPr>
              <a:t>در دفتر تقسیم کار </a:t>
            </a:r>
          </a:p>
          <a:p>
            <a:pPr algn="r" rtl="1">
              <a:buClr>
                <a:srgbClr val="FF3300"/>
              </a:buClr>
              <a:buFont typeface="Wingdings" pitchFamily="2" charset="2"/>
              <a:buChar char="v"/>
            </a:pPr>
            <a:r>
              <a:rPr lang="fa-IR" sz="1600" dirty="0" smtClean="0">
                <a:solidFill>
                  <a:srgbClr val="CC00FF"/>
                </a:solidFill>
                <a:cs typeface="B Zar" pitchFamily="2" charset="-78"/>
              </a:rPr>
              <a:t>ثبت نام پرستار بر تابلو بالای سر بیمار و اعلام آن به بیمار </a:t>
            </a:r>
          </a:p>
          <a:p>
            <a:pPr algn="r" rtl="1">
              <a:buClr>
                <a:srgbClr val="FF3300"/>
              </a:buClr>
              <a:buFont typeface="Wingdings" pitchFamily="2" charset="2"/>
              <a:buChar char="v"/>
            </a:pPr>
            <a:endParaRPr lang="fa-IR" sz="1600" dirty="0" smtClean="0">
              <a:solidFill>
                <a:srgbClr val="CC00FF"/>
              </a:solidFill>
              <a:cs typeface="B Zar" pitchFamily="2" charset="-78"/>
            </a:endParaRPr>
          </a:p>
          <a:p>
            <a:pPr algn="r" rtl="1">
              <a:buClr>
                <a:srgbClr val="FF3300"/>
              </a:buClr>
              <a:buFont typeface="Wingdings" pitchFamily="2" charset="2"/>
              <a:buChar char="v"/>
            </a:pPr>
            <a:r>
              <a:rPr lang="fa-IR" sz="1600" dirty="0" smtClean="0">
                <a:solidFill>
                  <a:srgbClr val="CC00FF"/>
                </a:solidFill>
                <a:cs typeface="B Zar" pitchFamily="2" charset="-78"/>
              </a:rPr>
              <a:t>آگاهی بیمار وپرسنل </a:t>
            </a:r>
          </a:p>
          <a:p>
            <a:pPr algn="r" rtl="1">
              <a:buClr>
                <a:srgbClr val="FF3300"/>
              </a:buClr>
              <a:buFont typeface="Wingdings" pitchFamily="2" charset="2"/>
              <a:buChar char="v"/>
            </a:pPr>
            <a:r>
              <a:rPr lang="fa-IR" sz="1600" dirty="0" smtClean="0">
                <a:solidFill>
                  <a:srgbClr val="CC00FF"/>
                </a:solidFill>
                <a:cs typeface="B Zar" pitchFamily="2" charset="-78"/>
              </a:rPr>
              <a:t>انطباق برنامه تقسیم کار با عملکرد کارکنان در نحوه ارائه مراقبت  و مستندسازی خدمات </a:t>
            </a: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fa-IR" dirty="0" smtClean="0">
              <a:cs typeface="B Zar" pitchFamily="2" charset="-78"/>
            </a:endParaRPr>
          </a:p>
          <a:p>
            <a:pPr algn="r" rtl="1">
              <a:buClr>
                <a:srgbClr val="FF3300"/>
              </a:buClr>
              <a:buFont typeface="Wingdings" pitchFamily="2" charset="2"/>
              <a:buChar char="v"/>
            </a:pPr>
            <a:endParaRPr lang="en-US" dirty="0">
              <a:cs typeface="B Zar" pitchFamily="2" charset="-7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9230</TotalTime>
  <Words>5838</Words>
  <Application>Microsoft Office PowerPoint</Application>
  <PresentationFormat>Widescreen</PresentationFormat>
  <Paragraphs>630</Paragraphs>
  <Slides>59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B Zar</vt:lpstr>
      <vt:lpstr>B Titr</vt:lpstr>
      <vt:lpstr>Wingdings</vt:lpstr>
      <vt:lpstr>Arial Rounded MT Bold</vt:lpstr>
      <vt:lpstr>IranNastaliq</vt:lpstr>
      <vt:lpstr>Office Theme</vt:lpstr>
      <vt:lpstr>PowerPoint Presentation</vt:lpstr>
      <vt:lpstr>PowerPoint Presentation</vt:lpstr>
      <vt:lpstr>ب-1-1    شناسایی فعال بیمارمطابق ضوابط با حداقل دوشناسه با توجه به رنگ دستبند قبل از  اقدامات تشخیصی درمانی                                                                                                               </vt:lpstr>
      <vt:lpstr>ب-1-1-2   استفاده از فن آوری نوین در شناسایی فعال بیماران</vt:lpstr>
      <vt:lpstr>RFID Chips شناسایی به وسیله فرکانس رادیویی  این تکنولوژی در شناسایی بیماران، کارکنان، ردیابی تجهیزات و وسایل پزشکی استفاده میگردد. همچنین میتوان در مراقبت از بیماران شامل: کنترل سرم تراپی و ترانسفوزیون خون، دستیابی سریع به اطلاعات بیمار و پایش علایم حیاتی وی، ایمنی دارویی و کنترل خطاهای انسانی در دارو درمانی سود برد. همچنین در خصوص کنترل بیمار در تخت بستری جهت آگاهی از سقوط بیمار از روی تخت، بی حرکتی طولانی مدت و نیز حرکات تشنجی مورد استفاده قرار میگیرد</vt:lpstr>
      <vt:lpstr> ب-1-2    انجام ارزیابی اولیه پرستاری (ارزیابی جامع) بیمار با رعایت اصول مراقبتی  ب-1-2-1 انجام ارزیابی اولیه پرستاری (ارزیابی جامع) بیماران مطابق ضوابط  </vt:lpstr>
      <vt:lpstr>ب-1-2- 2انجام ارزیابی اولیه پزشکی -طراحی وهدایت(تدوین) برنامه مراقبت و درمان بیماران توسط پزشکان معالج و پزشکان ذیصلاح</vt:lpstr>
      <vt:lpstr>PowerPoint Presentation</vt:lpstr>
      <vt:lpstr>ب-1-3 ارائه مراقبت پرستاری بصورت ایمن و بدون وقفه</vt:lpstr>
      <vt:lpstr>PowerPoint Presentation</vt:lpstr>
      <vt:lpstr> مبتنی بر برقراری چرخه مطمئن انتقال کامل و صحیح اطلاعات با روش های ساختارمند مانند SBAR  </vt:lpstr>
      <vt:lpstr>ب-1-3- 3   برنامه ریزی آمادگیهای های قبل وپایش مستمر حین و پس از مداخلات تهاجمی</vt:lpstr>
      <vt:lpstr>ب-1-3-4  انجام تزریق خون و فرآورده های خونی با شیوه ایمن با رعایت ضوابط شناسایی صحیح تحت مراقبت مستمر</vt:lpstr>
      <vt:lpstr>ب-1-3-5 رعایت الزامات ایمنی در اقدامات تهاجمی خارج از اتاق عمل </vt:lpstr>
      <vt:lpstr>ب-1-3-6 انجام مهار شیمیایی با دستور پزشک به شیوه صحیح وایمن</vt:lpstr>
      <vt:lpstr>ب-1-3-6 انجام مهار شیمیایی با دستور پزشک به شیوه صحیح وایمن</vt:lpstr>
      <vt:lpstr>ب-1-3-7 انجام مهار فیزیکی  با دستور پزشک به شیوه صحیح وایمن</vt:lpstr>
      <vt:lpstr>ب-1-4   برنامه ریزی اختصاصی بیماران در معرض خطر و آسیب پذیر</vt:lpstr>
      <vt:lpstr>ب-1-4-1عملکرد منطبق با موازین ایمنی  کارکنان بالینی پس از مواجهه با محدوده بحرانی نتایج پاراکلینیک</vt:lpstr>
      <vt:lpstr>PowerPoint Presentation</vt:lpstr>
      <vt:lpstr>ب-1-4-2ارائه مراقبت و درمان ایمن از بیماران آسیب پذیر متناسب با شرایط بیمار</vt:lpstr>
      <vt:lpstr>ب-1-4-3ارائه مراقبت ودرمان  به شیوه ایمن به بیمار پرخطر</vt:lpstr>
      <vt:lpstr>PowerPoint Presentation</vt:lpstr>
      <vt:lpstr>PowerPoint Presentation</vt:lpstr>
      <vt:lpstr>ب-1- 5مراقبت ایمن،بموقع  وبدون وقفه  پزشکی </vt:lpstr>
      <vt:lpstr>PowerPoint Presentation</vt:lpstr>
      <vt:lpstr>PowerPoint Presentation</vt:lpstr>
      <vt:lpstr>ب-1-5-7 ویزیت متخصص مقیم بلافاصله بر بالین </vt:lpstr>
      <vt:lpstr>ب-1-6 دارودهی با رعایت اصول ایمنی و ضوابط </vt:lpstr>
      <vt:lpstr>ب-1-6-1نگهداشت و تجویز ایمن  دارو مخدر در بخش</vt:lpstr>
      <vt:lpstr>ب-1-6-2  نگهداری ،تجویز و مصرف ایمن داروهای با هشدار بالا با تمهیدات ویژه          </vt:lpstr>
      <vt:lpstr>ب-1-6-3  نگهداری ،تجویز و مصرف ایمن داروهای مشابه با تمهیدات ویژه</vt:lpstr>
      <vt:lpstr>PowerPoint Presentation</vt:lpstr>
      <vt:lpstr>) در حین نسخه پیچی ،نسخه دهی،دارودهی با تاکیدبراطمینان از عدم وجود حساسیت های دارویی قبل از تجویز 7R دارودهی با رعایت اصول صحیح(</vt:lpstr>
      <vt:lpstr>PowerPoint Presentation</vt:lpstr>
      <vt:lpstr>ب-1-6-5 انجام تلفیق دارویی    فرآیند مقایسه دستورات دارویی بیمار با تمامی داروهای مصرفی وی به منظور پیشگیری از حذف،مصرف بیش از میزان دستور داده شده ،خطای مرتبط با دوزاژیا تداخلات دارویی در هر مرحله از انتقال خدمت وترخیص بیمار  از طریق مشارکت اثربخش تیم درمان ،بیمار وخانواده   براساس شرح حال کامل ودر صورت نیاز  انجام  مشاوره های لازم دوز دارو و یا فواصل تجویز ممکن است ADJUST  ویا دارویی قطع شود و تداخلات دارویی به حداقل ویاصفر برسد.                         </vt:lpstr>
      <vt:lpstr>PowerPoint Presentation</vt:lpstr>
      <vt:lpstr>ب-1-7 ارزیابی و مدیریت تغذیه بیماران  بستری </vt:lpstr>
      <vt:lpstr>PowerPoint Presentation</vt:lpstr>
      <vt:lpstr>PowerPoint Presentation</vt:lpstr>
      <vt:lpstr>ب-1- 8برنامه ریزی و نظارت های فنی تخصصی روند تغذیه بیماران کارشناس تغذیه با همکاری متصدی غذا در آماده سازی-توزیع-سروو انجام اقدامات اصلاحی   ب-1-8-1 رعایت اصول تغذیه در طبخ و توزیع غذا  تحت نظارت کارشناس تغذیه   ب-1-8-2 گاواژ بیماران با رعایت اصول بهداشتی تحت نظارت کارشناس تغذیه   ب-1-8-3فراهم سازی تنوع غذایی و توزیع میان وعده  با رویکرد حمایت تغذیه ای    </vt:lpstr>
      <vt:lpstr>PowerPoint Presentation</vt:lpstr>
      <vt:lpstr>PowerPoint Presentation</vt:lpstr>
      <vt:lpstr>PowerPoint Presentation</vt:lpstr>
      <vt:lpstr>ب-1-9تامین خدمات توانبخشی برای بیماران دارای ناتوانی جسمی و ذهنی  ب1--9-1شناسایی و برنامه ریزی نیازهای توانبخشی ب1-9-2تامین نیازهای توانبخشی طبق الزامات با رعایت اصول کیفیت و ایمنی ب-1-9-3ارائه خدمات توانبخشیبدون وقفه در تمام نوبت های کاری در ایام هفته تعطیل و غیر تعطیل بیمارستان </vt:lpstr>
      <vt:lpstr>PowerPoint Presentation</vt:lpstr>
      <vt:lpstr>ب 1-10 برنامه ریزی و اجرای آموزش به بیماران   ب1-10-1 ارائه توضیحات و آموزش بدو ورود  ودر حین خدمات تشخیص و درمان به بیمار/همراه   ب-1-10-2ارائه آموزش خودمراقبتی به بیمار در حین بستری و ترخیص توسط پرستار وپزشک  ب-1-10-3ارزیابی اثربخشی  آموزشهای خودمراقبتی وانجام اقدامات اصلاحی موثر   </vt:lpstr>
      <vt:lpstr>ارائه آموزش خودمراقبتی به بیمار توسط پرستار وپزشک وسایر کارکنان بالینی ذیربط  در حین بستری و ترخیص     انجام اثر بخشی آموزشها ی ارائه شده با روش  معتبر وانجام اقدام اصلاحی جهت رسیده بیمار به توانمندی مراقبت از خود   </vt:lpstr>
      <vt:lpstr>آموزش خود مراقبتی درزمان  ترخیص توسط پزشک و پرستار</vt:lpstr>
      <vt:lpstr>PowerPoint Presentation</vt:lpstr>
      <vt:lpstr>PowerPoint Presentation</vt:lpstr>
      <vt:lpstr>PowerPoint Presentation</vt:lpstr>
      <vt:lpstr>PowerPoint Presentation</vt:lpstr>
      <vt:lpstr>ب-1-11 ارائه مراقبت و درمان در بخشهای مختلف به شیوه متوازن وقابل مقایسه از نظر (پرستاری ،پزشکی،تجهیزات و امکانات تشخیصی و درمانی)</vt:lpstr>
      <vt:lpstr>ترخیص ایمن ب-1-12-1ترخیص ایمن ب-1-12-2ارائه خلاصه پرونده ومستندات ب-1-12-3آموزش بیماران در زمان ترخیص</vt:lpstr>
      <vt:lpstr>PowerPoint Presentation</vt:lpstr>
      <vt:lpstr> ب-1-12-4 اطلاع رسانی نتایج معوقه بررسی های پاراکلینیک</vt:lpstr>
      <vt:lpstr>ب-1-12-5 برنامه ریزی ادامه درمان وبازتوانی پس از ترخیص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Aniroda Broomand</dc:creator>
  <cp:lastModifiedBy>faramarz bahadorkhan2</cp:lastModifiedBy>
  <cp:revision>2105</cp:revision>
  <dcterms:created xsi:type="dcterms:W3CDTF">2016-05-22T07:09:57Z</dcterms:created>
  <dcterms:modified xsi:type="dcterms:W3CDTF">2024-09-24T08:40:32Z</dcterms:modified>
</cp:coreProperties>
</file>